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8" r:id="rId6"/>
    <p:sldId id="272" r:id="rId7"/>
    <p:sldId id="262" r:id="rId8"/>
    <p:sldId id="261" r:id="rId9"/>
    <p:sldId id="263" r:id="rId10"/>
    <p:sldId id="264" r:id="rId11"/>
    <p:sldId id="265" r:id="rId12"/>
    <p:sldId id="266" r:id="rId13"/>
    <p:sldId id="267" r:id="rId14"/>
    <p:sldId id="269" r:id="rId15"/>
    <p:sldId id="270" r:id="rId16"/>
    <p:sldId id="273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7F1A"/>
    <a:srgbClr val="454545"/>
    <a:srgbClr val="EAEAEA"/>
    <a:srgbClr val="1F1F1F"/>
    <a:srgbClr val="FF9966"/>
    <a:srgbClr val="116C91"/>
    <a:srgbClr val="168DBC"/>
    <a:srgbClr val="1897CA"/>
    <a:srgbClr val="199FD5"/>
    <a:srgbClr val="6EC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4CB65F-ADAC-43E6-BBE4-C5CF8115C117}" v="10" dt="2024-05-08T17:22:44.598"/>
    <p1510:client id="{62F478CF-1ABF-4DED-90B3-7D37F500B464}" v="11" dt="2024-05-08T00:11:59.469"/>
    <p1510:client id="{A585C0A5-BDE0-46BC-BE71-D6875ECC1316}" v="1068" dt="2024-05-08T17:33:25.821"/>
    <p1510:client id="{B07ACBAC-A63D-4524-B444-47C79B169146}" v="102" dt="2024-05-08T00:10:15.546"/>
    <p1510:client id="{DAC51618-4634-453F-A490-F4F0B0C39773}" v="3697" dt="2024-05-07T21:31:08.548"/>
    <p1510:client id="{FB542EE8-CC55-4D00-AAD7-8837CA28A445}" v="121" dt="2024-05-08T18:50:13.651"/>
    <p1510:client id="{FE13B8A0-A658-4F18-A28E-685EE71E8ECB}" v="391" dt="2024-05-07T23:22:24.2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Recursos utilizados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3.6400531963679719E-2"/>
          <c:y val="0.25031795048365058"/>
          <c:w val="0.69870649133266072"/>
          <c:h val="0.74968204951634942"/>
        </c:manualLayout>
      </c:layout>
      <c:pie3D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Recursos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CAA0-4C58-96F2-173E32AC209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CAA0-4C58-96F2-173E32AC209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CAA0-4C58-96F2-173E32AC209A}"/>
              </c:ext>
            </c:extLst>
          </c:dPt>
          <c:dPt>
            <c:idx val="3"/>
            <c:bubble3D val="0"/>
            <c:explosion val="26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2-7492-4B19-A179-EA27439795DC}"/>
              </c:ext>
            </c:extLst>
          </c:dPt>
          <c:dPt>
            <c:idx val="4"/>
            <c:bubble3D val="0"/>
            <c:explosion val="34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7492-4B19-A179-EA27439795DC}"/>
              </c:ext>
            </c:extLst>
          </c:dPt>
          <c:dPt>
            <c:idx val="5"/>
            <c:bubble3D val="0"/>
            <c:explosion val="44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4-7492-4B19-A179-EA27439795DC}"/>
              </c:ext>
            </c:extLst>
          </c:dPt>
          <c:dPt>
            <c:idx val="6"/>
            <c:bubble3D val="0"/>
            <c:explosion val="43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7492-4B19-A179-EA27439795DC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Planilha1!$A$2:$A$8</c:f>
              <c:strCache>
                <c:ptCount val="7"/>
                <c:pt idx="0">
                  <c:v>HTML</c:v>
                </c:pt>
                <c:pt idx="1">
                  <c:v>CSS</c:v>
                </c:pt>
                <c:pt idx="2">
                  <c:v>JS</c:v>
                </c:pt>
                <c:pt idx="3">
                  <c:v>GitHub</c:v>
                </c:pt>
                <c:pt idx="4">
                  <c:v>Draw.io</c:v>
                </c:pt>
                <c:pt idx="5">
                  <c:v>Figma</c:v>
                </c:pt>
                <c:pt idx="6">
                  <c:v>Trello</c:v>
                </c:pt>
              </c:strCache>
            </c:strRef>
          </c:cat>
          <c:val>
            <c:numRef>
              <c:f>Planilha1!$B$2:$B$8</c:f>
              <c:numCache>
                <c:formatCode>General</c:formatCode>
                <c:ptCount val="7"/>
                <c:pt idx="0">
                  <c:v>7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4</c:v>
                </c:pt>
                <c:pt idx="5">
                  <c:v>4</c:v>
                </c:pt>
                <c:pt idx="6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92-4B19-A179-EA27439795DC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D2A670-3445-4BCB-BF99-A2C47776B484}" type="datetimeFigureOut">
              <a:t>08/05/2024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3F7504-18CB-47F1-A4F0-1BB1F1884EBF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882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Estudo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casos</a:t>
            </a:r>
            <a:r>
              <a:rPr lang="en-US">
                <a:cs typeface="Calibri"/>
              </a:rPr>
              <a:t>: a </a:t>
            </a:r>
            <a:r>
              <a:rPr lang="en-US" err="1">
                <a:cs typeface="Calibri"/>
              </a:rPr>
              <a:t>aplicação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consegue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conter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alguns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tipos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usuário</a:t>
            </a:r>
            <a:r>
              <a:rPr lang="en-US">
                <a:cs typeface="Calibri"/>
              </a:rPr>
              <a:t> de forma simples. </a:t>
            </a:r>
            <a:r>
              <a:rPr lang="en-US" err="1">
                <a:cs typeface="Calibri"/>
              </a:rPr>
              <a:t>Aquele</a:t>
            </a:r>
            <a:r>
              <a:rPr lang="en-US">
                <a:cs typeface="Calibri"/>
              </a:rPr>
              <a:t> que </a:t>
            </a:r>
            <a:r>
              <a:rPr lang="en-US" err="1">
                <a:cs typeface="Calibri"/>
              </a:rPr>
              <a:t>não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possuí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cadastro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completo</a:t>
            </a:r>
            <a:r>
              <a:rPr lang="en-US">
                <a:cs typeface="Calibri"/>
              </a:rPr>
              <a:t> e que </a:t>
            </a:r>
            <a:r>
              <a:rPr lang="en-US" err="1">
                <a:cs typeface="Calibri"/>
              </a:rPr>
              <a:t>quer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receber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informações</a:t>
            </a:r>
            <a:r>
              <a:rPr lang="en-US">
                <a:cs typeface="Calibri"/>
              </a:rPr>
              <a:t> e </a:t>
            </a:r>
            <a:r>
              <a:rPr lang="en-US" err="1">
                <a:cs typeface="Calibri"/>
              </a:rPr>
              <a:t>notícias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sobre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produtos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por</a:t>
            </a:r>
            <a:r>
              <a:rPr lang="en-US">
                <a:cs typeface="Calibri"/>
              </a:rPr>
              <a:t> email e </a:t>
            </a:r>
            <a:r>
              <a:rPr lang="en-US" err="1">
                <a:cs typeface="Calibri"/>
              </a:rPr>
              <a:t>aqueles</a:t>
            </a:r>
            <a:r>
              <a:rPr lang="en-US">
                <a:cs typeface="Calibri"/>
              </a:rPr>
              <a:t> que </a:t>
            </a:r>
            <a:r>
              <a:rPr lang="en-US" err="1">
                <a:cs typeface="Calibri"/>
              </a:rPr>
              <a:t>querem</a:t>
            </a:r>
            <a:r>
              <a:rPr lang="en-US">
                <a:cs typeface="Calibri"/>
              </a:rPr>
              <a:t> ser </a:t>
            </a:r>
            <a:r>
              <a:rPr lang="en-US" err="1">
                <a:cs typeface="Calibri"/>
              </a:rPr>
              <a:t>membros</a:t>
            </a:r>
            <a:r>
              <a:rPr lang="en-US">
                <a:cs typeface="Calibri"/>
              </a:rPr>
              <a:t> da </a:t>
            </a:r>
            <a:r>
              <a:rPr lang="en-US" err="1">
                <a:cs typeface="Calibri"/>
              </a:rPr>
              <a:t>ProzArts</a:t>
            </a:r>
            <a:r>
              <a:rPr lang="en-US">
                <a:cs typeface="Calibri"/>
              </a:rPr>
              <a:t>.</a:t>
            </a:r>
          </a:p>
          <a:p>
            <a:br>
              <a:rPr lang="en-US">
                <a:cs typeface="+mn-lt"/>
              </a:rPr>
            </a:br>
            <a:r>
              <a:rPr lang="en-US">
                <a:cs typeface="+mn-lt"/>
              </a:rPr>
              <a:t>O </a:t>
            </a:r>
            <a:r>
              <a:rPr lang="en-US" err="1">
                <a:cs typeface="+mn-lt"/>
              </a:rPr>
              <a:t>usuário</a:t>
            </a:r>
            <a:r>
              <a:rPr lang="en-US">
                <a:cs typeface="+mn-lt"/>
              </a:rPr>
              <a:t> </a:t>
            </a:r>
            <a:r>
              <a:rPr lang="en-US" err="1">
                <a:cs typeface="+mn-lt"/>
              </a:rPr>
              <a:t>logado</a:t>
            </a:r>
            <a:r>
              <a:rPr lang="en-US">
                <a:cs typeface="+mn-lt"/>
              </a:rPr>
              <a:t> </a:t>
            </a:r>
            <a:r>
              <a:rPr lang="en-US" err="1">
                <a:cs typeface="+mn-lt"/>
              </a:rPr>
              <a:t>não</a:t>
            </a:r>
            <a:r>
              <a:rPr lang="en-US">
                <a:cs typeface="+mn-lt"/>
              </a:rPr>
              <a:t> </a:t>
            </a:r>
            <a:r>
              <a:rPr lang="en-US" err="1">
                <a:cs typeface="+mn-lt"/>
              </a:rPr>
              <a:t>foi</a:t>
            </a:r>
            <a:r>
              <a:rPr lang="en-US">
                <a:cs typeface="+mn-lt"/>
              </a:rPr>
              <a:t> </a:t>
            </a:r>
            <a:r>
              <a:rPr lang="en-US" err="1">
                <a:cs typeface="+mn-lt"/>
              </a:rPr>
              <a:t>implementado</a:t>
            </a:r>
            <a:r>
              <a:rPr lang="en-US">
                <a:cs typeface="+mn-lt"/>
              </a:rPr>
              <a:t>, </a:t>
            </a:r>
            <a:r>
              <a:rPr lang="en-US" err="1">
                <a:cs typeface="+mn-lt"/>
              </a:rPr>
              <a:t>ou</a:t>
            </a:r>
            <a:r>
              <a:rPr lang="en-US">
                <a:cs typeface="+mn-lt"/>
              </a:rPr>
              <a:t> </a:t>
            </a:r>
            <a:r>
              <a:rPr lang="en-US" err="1">
                <a:cs typeface="+mn-lt"/>
              </a:rPr>
              <a:t>seja</a:t>
            </a:r>
            <a:r>
              <a:rPr lang="en-US">
                <a:cs typeface="+mn-lt"/>
              </a:rPr>
              <a:t>, </a:t>
            </a:r>
            <a:r>
              <a:rPr lang="en-US" err="1">
                <a:cs typeface="+mn-lt"/>
              </a:rPr>
              <a:t>não</a:t>
            </a:r>
            <a:r>
              <a:rPr lang="en-US">
                <a:cs typeface="+mn-lt"/>
              </a:rPr>
              <a:t> </a:t>
            </a:r>
            <a:r>
              <a:rPr lang="en-US" err="1">
                <a:cs typeface="+mn-lt"/>
              </a:rPr>
              <a:t>irá</a:t>
            </a:r>
            <a:r>
              <a:rPr lang="en-US">
                <a:cs typeface="+mn-lt"/>
              </a:rPr>
              <a:t> </a:t>
            </a:r>
            <a:r>
              <a:rPr lang="en-US" err="1">
                <a:cs typeface="+mn-lt"/>
              </a:rPr>
              <a:t>ter</a:t>
            </a:r>
            <a:r>
              <a:rPr lang="en-US">
                <a:cs typeface="+mn-lt"/>
              </a:rPr>
              <a:t> a </a:t>
            </a:r>
            <a:r>
              <a:rPr lang="en-US" err="1">
                <a:cs typeface="+mn-lt"/>
              </a:rPr>
              <a:t>verificação</a:t>
            </a:r>
            <a:r>
              <a:rPr lang="en-US">
                <a:cs typeface="+mn-lt"/>
              </a:rPr>
              <a:t> de dados salvos (</a:t>
            </a:r>
            <a:r>
              <a:rPr lang="en-US" err="1">
                <a:cs typeface="+mn-lt"/>
              </a:rPr>
              <a:t>cadastro</a:t>
            </a:r>
            <a:r>
              <a:rPr lang="en-US">
                <a:cs typeface="+mn-lt"/>
              </a:rPr>
              <a:t>) </a:t>
            </a:r>
            <a:r>
              <a:rPr lang="en-US" err="1">
                <a:cs typeface="+mn-lt"/>
              </a:rPr>
              <a:t>mostrando</a:t>
            </a:r>
            <a:r>
              <a:rPr lang="en-US">
                <a:cs typeface="+mn-lt"/>
              </a:rPr>
              <a:t> o </a:t>
            </a:r>
            <a:r>
              <a:rPr lang="en-US" err="1">
                <a:cs typeface="+mn-lt"/>
              </a:rPr>
              <a:t>perfil</a:t>
            </a:r>
            <a:r>
              <a:rPr lang="en-US">
                <a:cs typeface="+mn-lt"/>
              </a:rPr>
              <a:t> do </a:t>
            </a:r>
            <a:r>
              <a:rPr lang="en-US" err="1">
                <a:cs typeface="+mn-lt"/>
              </a:rPr>
              <a:t>usuário</a:t>
            </a:r>
            <a:r>
              <a:rPr lang="en-US">
                <a:cs typeface="+mn-lt"/>
              </a:rPr>
              <a:t> e, </a:t>
            </a:r>
            <a:r>
              <a:rPr lang="en-US" err="1">
                <a:cs typeface="+mn-lt"/>
              </a:rPr>
              <a:t>consequentemente</a:t>
            </a:r>
            <a:r>
              <a:rPr lang="en-US">
                <a:cs typeface="+mn-lt"/>
              </a:rPr>
              <a:t>, </a:t>
            </a:r>
            <a:r>
              <a:rPr lang="en-US" err="1">
                <a:cs typeface="+mn-lt"/>
              </a:rPr>
              <a:t>não</a:t>
            </a:r>
            <a:r>
              <a:rPr lang="en-US">
                <a:cs typeface="+mn-lt"/>
              </a:rPr>
              <a:t> </a:t>
            </a:r>
            <a:r>
              <a:rPr lang="en-US" err="1">
                <a:cs typeface="+mn-lt"/>
              </a:rPr>
              <a:t>poderá</a:t>
            </a:r>
            <a:r>
              <a:rPr lang="en-US">
                <a:cs typeface="+mn-lt"/>
              </a:rPr>
              <a:t> ser visto a </a:t>
            </a:r>
            <a:r>
              <a:rPr lang="en-US" err="1">
                <a:cs typeface="+mn-lt"/>
              </a:rPr>
              <a:t>biblioteca</a:t>
            </a:r>
            <a:r>
              <a:rPr lang="en-US">
                <a:cs typeface="+mn-lt"/>
              </a:rPr>
              <a:t> de </a:t>
            </a:r>
            <a:r>
              <a:rPr lang="en-US" err="1">
                <a:cs typeface="+mn-lt"/>
              </a:rPr>
              <a:t>jogos</a:t>
            </a:r>
            <a:r>
              <a:rPr lang="en-US">
                <a:cs typeface="+mn-lt"/>
              </a:rPr>
              <a:t>. </a:t>
            </a:r>
            <a:r>
              <a:rPr lang="en-US" err="1">
                <a:cs typeface="+mn-lt"/>
              </a:rPr>
              <a:t>Há</a:t>
            </a:r>
            <a:r>
              <a:rPr lang="en-US">
                <a:cs typeface="+mn-lt"/>
              </a:rPr>
              <a:t> </a:t>
            </a:r>
            <a:r>
              <a:rPr lang="en-US" err="1">
                <a:cs typeface="+mn-lt"/>
              </a:rPr>
              <a:t>poucos</a:t>
            </a:r>
            <a:r>
              <a:rPr lang="en-US">
                <a:cs typeface="+mn-lt"/>
              </a:rPr>
              <a:t> </a:t>
            </a:r>
            <a:r>
              <a:rPr lang="en-US" err="1">
                <a:cs typeface="+mn-lt"/>
              </a:rPr>
              <a:t>membros</a:t>
            </a:r>
            <a:r>
              <a:rPr lang="en-US">
                <a:cs typeface="+mn-lt"/>
              </a:rPr>
              <a:t> para </a:t>
            </a:r>
            <a:r>
              <a:rPr lang="en-US" err="1">
                <a:cs typeface="+mn-lt"/>
              </a:rPr>
              <a:t>isto</a:t>
            </a:r>
            <a:r>
              <a:rPr lang="en-US">
                <a:cs typeface="+mn-lt"/>
              </a:rPr>
              <a:t>.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F7504-18CB-47F1-A4F0-1BB1F1884EBF}" type="slidenum"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877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6065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7942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4726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6066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041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2154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6423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069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0861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7055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2397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84B2B081-AD9C-4C4F-BA81-7D334553A2B6}" type="datetimeFigureOut">
              <a:rPr lang="pt-BR" smtClean="0"/>
              <a:t>08/05/2024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5E08E12-54BE-4C57-8BEB-D9F036E80D7A}" type="slidenum">
              <a:rPr lang="pt-BR" smtClean="0"/>
              <a:t>‹nº›</a:t>
            </a:fld>
            <a:endParaRPr lang="pt-BR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646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tore.steampowered.com/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4B9D68B-8341-629E-77B9-ADC128A15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08"/>
            <a:ext cx="12192000" cy="480661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D2E0F41-79EF-9B46-720C-8636159C5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206" y="4816321"/>
            <a:ext cx="3985020" cy="1499616"/>
          </a:xfrm>
        </p:spPr>
        <p:txBody>
          <a:bodyPr>
            <a:normAutofit/>
          </a:bodyPr>
          <a:lstStyle/>
          <a:p>
            <a:r>
              <a:rPr lang="pt-BR" sz="6600" b="1" cap="none" err="1">
                <a:solidFill>
                  <a:schemeClr val="tx1"/>
                </a:solidFill>
                <a:latin typeface="Times New Roman"/>
                <a:cs typeface="Times New Roman"/>
              </a:rPr>
              <a:t>Proz</a:t>
            </a:r>
            <a:r>
              <a:rPr lang="pt-BR" sz="6600" b="1" cap="none">
                <a:solidFill>
                  <a:schemeClr val="tx1"/>
                </a:solidFill>
                <a:latin typeface="Times New Roman"/>
                <a:cs typeface="Times New Roman"/>
              </a:rPr>
              <a:t> </a:t>
            </a:r>
            <a:r>
              <a:rPr lang="pt-BR" sz="6600" b="1" cap="none" err="1">
                <a:solidFill>
                  <a:schemeClr val="tx1"/>
                </a:solidFill>
                <a:latin typeface="Times New Roman"/>
                <a:cs typeface="Times New Roman"/>
              </a:rPr>
              <a:t>Arts</a:t>
            </a:r>
            <a:endParaRPr lang="pt-BR" sz="6600" b="1" err="1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6943AE-2EE2-E6AC-F21F-5DFD234B05C8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749632" y="5937333"/>
            <a:ext cx="1121025" cy="378242"/>
          </a:xfrm>
        </p:spPr>
        <p:txBody>
          <a:bodyPr>
            <a:normAutofit fontScale="92500"/>
          </a:bodyPr>
          <a:lstStyle/>
          <a:p>
            <a:r>
              <a:rPr lang="pt-BR" sz="2000" b="1">
                <a:solidFill>
                  <a:schemeClr val="tx1"/>
                </a:solidFill>
              </a:rPr>
              <a:t>STUDIOS</a:t>
            </a:r>
          </a:p>
        </p:txBody>
      </p:sp>
    </p:spTree>
    <p:extLst>
      <p:ext uri="{BB962C8B-B14F-4D97-AF65-F5344CB8AC3E}">
        <p14:creationId xmlns:p14="http://schemas.microsoft.com/office/powerpoint/2010/main" val="1887689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ítulo 2">
            <a:extLst>
              <a:ext uri="{FF2B5EF4-FFF2-40B4-BE49-F238E27FC236}">
                <a16:creationId xmlns:a16="http://schemas.microsoft.com/office/drawing/2014/main" id="{E777CD89-B4C9-DAFE-1EEF-E12CDA46CADC}"/>
              </a:ext>
            </a:extLst>
          </p:cNvPr>
          <p:cNvSpPr txBox="1">
            <a:spLocks/>
          </p:cNvSpPr>
          <p:nvPr/>
        </p:nvSpPr>
        <p:spPr>
          <a:xfrm>
            <a:off x="6438818" y="1004386"/>
            <a:ext cx="5161629" cy="1390901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000" b="1">
                <a:solidFill>
                  <a:srgbClr val="454545"/>
                </a:solidFill>
              </a:rPr>
              <a:t>Home</a:t>
            </a:r>
            <a:endParaRPr lang="pt-BR">
              <a:solidFill>
                <a:srgbClr val="454545"/>
              </a:solidFill>
            </a:endParaRPr>
          </a:p>
          <a:p>
            <a:pPr marL="0" indent="0" algn="ctr">
              <a:buNone/>
            </a:pPr>
            <a:r>
              <a:rPr lang="pt-BR" sz="2000" b="1">
                <a:solidFill>
                  <a:srgbClr val="454545"/>
                </a:solidFill>
              </a:rPr>
              <a:t>Sobre | </a:t>
            </a:r>
            <a:r>
              <a:rPr lang="pt-BR" sz="2000" b="1">
                <a:solidFill>
                  <a:srgbClr val="F17F1A"/>
                </a:solidFill>
              </a:rPr>
              <a:t>Compromisso</a:t>
            </a:r>
            <a:r>
              <a:rPr lang="pt-BR" sz="2000" b="1">
                <a:solidFill>
                  <a:srgbClr val="454545"/>
                </a:solidFill>
              </a:rPr>
              <a:t> | Jogos | Comunidade</a:t>
            </a:r>
          </a:p>
          <a:p>
            <a:pPr marL="0" indent="0" algn="ctr">
              <a:buNone/>
            </a:pPr>
            <a:r>
              <a:rPr lang="pt-BR" sz="2000" b="1">
                <a:solidFill>
                  <a:srgbClr val="454545"/>
                </a:solidFill>
              </a:rPr>
              <a:t> Login | Cadastro</a:t>
            </a:r>
            <a:endParaRPr lang="pt-BR"/>
          </a:p>
        </p:txBody>
      </p:sp>
      <p:sp>
        <p:nvSpPr>
          <p:cNvPr id="22" name="CaixaDeTexto 20">
            <a:extLst>
              <a:ext uri="{FF2B5EF4-FFF2-40B4-BE49-F238E27FC236}">
                <a16:creationId xmlns:a16="http://schemas.microsoft.com/office/drawing/2014/main" id="{52E6D40F-4871-8098-8819-48A354D26749}"/>
              </a:ext>
            </a:extLst>
          </p:cNvPr>
          <p:cNvSpPr txBox="1"/>
          <p:nvPr/>
        </p:nvSpPr>
        <p:spPr>
          <a:xfrm>
            <a:off x="7018422" y="3088105"/>
            <a:ext cx="4277226" cy="203132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  Na página Compromissos nossos valores tornam-se palpáveis através dos relatórios anuais, e projetos de cunho social, aos quais prezamos e fazemos parte.</a:t>
            </a:r>
          </a:p>
          <a:p>
            <a:endParaRPr lang="pt-BR"/>
          </a:p>
          <a:p>
            <a:r>
              <a:rPr lang="pt-BR"/>
              <a:t> Sendo possível entender como eles permeiam nossos projetos. </a:t>
            </a:r>
          </a:p>
        </p:txBody>
      </p:sp>
      <p:pic>
        <p:nvPicPr>
          <p:cNvPr id="2" name="Imagem 1" descr="Interface gráfica do usuário&#10;&#10;Descrição gerada automaticamente">
            <a:extLst>
              <a:ext uri="{FF2B5EF4-FFF2-40B4-BE49-F238E27FC236}">
                <a16:creationId xmlns:a16="http://schemas.microsoft.com/office/drawing/2014/main" id="{5B4BD11C-E478-B705-5AA0-BF06B714D6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75" r="262" b="15373"/>
          <a:stretch/>
        </p:blipFill>
        <p:spPr>
          <a:xfrm>
            <a:off x="619425" y="381001"/>
            <a:ext cx="4135274" cy="60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120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ítulo 2">
            <a:extLst>
              <a:ext uri="{FF2B5EF4-FFF2-40B4-BE49-F238E27FC236}">
                <a16:creationId xmlns:a16="http://schemas.microsoft.com/office/drawing/2014/main" id="{E777CD89-B4C9-DAFE-1EEF-E12CDA46CADC}"/>
              </a:ext>
            </a:extLst>
          </p:cNvPr>
          <p:cNvSpPr txBox="1">
            <a:spLocks/>
          </p:cNvSpPr>
          <p:nvPr/>
        </p:nvSpPr>
        <p:spPr>
          <a:xfrm>
            <a:off x="783976" y="1224965"/>
            <a:ext cx="5161629" cy="1330744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000" b="1">
                <a:solidFill>
                  <a:srgbClr val="454545"/>
                </a:solidFill>
                <a:latin typeface="TW Cen MT"/>
              </a:rPr>
              <a:t>Home</a:t>
            </a:r>
            <a:endParaRPr lang="pt-BR" sz="2000" b="1">
              <a:solidFill>
                <a:srgbClr val="F17F1A"/>
              </a:solidFill>
            </a:endParaRPr>
          </a:p>
          <a:p>
            <a:pPr marL="0" indent="0" algn="ctr">
              <a:buNone/>
            </a:pPr>
            <a:r>
              <a:rPr lang="pt-BR" sz="2000" b="1">
                <a:solidFill>
                  <a:srgbClr val="454545"/>
                </a:solidFill>
                <a:latin typeface="TW Cen MT"/>
              </a:rPr>
              <a:t>Sobre</a:t>
            </a:r>
            <a:r>
              <a:rPr lang="pt-BR" sz="2000" b="1">
                <a:solidFill>
                  <a:srgbClr val="454545"/>
                </a:solidFill>
              </a:rPr>
              <a:t> | Compromisso | </a:t>
            </a:r>
            <a:r>
              <a:rPr lang="pt-BR" sz="2000" b="1">
                <a:solidFill>
                  <a:srgbClr val="F17F1A"/>
                </a:solidFill>
              </a:rPr>
              <a:t>Jogos</a:t>
            </a:r>
            <a:r>
              <a:rPr lang="pt-BR" sz="2000" b="1">
                <a:solidFill>
                  <a:srgbClr val="454545"/>
                </a:solidFill>
              </a:rPr>
              <a:t> | Comunidade</a:t>
            </a:r>
          </a:p>
          <a:p>
            <a:pPr marL="0" indent="0" algn="ctr">
              <a:buNone/>
            </a:pPr>
            <a:r>
              <a:rPr lang="pt-BR" sz="2000" b="1">
                <a:solidFill>
                  <a:srgbClr val="454545"/>
                </a:solidFill>
              </a:rPr>
              <a:t> Login | Cadastro</a:t>
            </a:r>
            <a:endParaRPr lang="pt-BR"/>
          </a:p>
        </p:txBody>
      </p:sp>
      <p:sp>
        <p:nvSpPr>
          <p:cNvPr id="22" name="CaixaDeTexto 20">
            <a:extLst>
              <a:ext uri="{FF2B5EF4-FFF2-40B4-BE49-F238E27FC236}">
                <a16:creationId xmlns:a16="http://schemas.microsoft.com/office/drawing/2014/main" id="{52E6D40F-4871-8098-8819-48A354D26749}"/>
              </a:ext>
            </a:extLst>
          </p:cNvPr>
          <p:cNvSpPr txBox="1"/>
          <p:nvPr/>
        </p:nvSpPr>
        <p:spPr>
          <a:xfrm>
            <a:off x="1363580" y="3308684"/>
            <a:ext cx="4277226" cy="203132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  Na página Jogos projetos novos e antigos podem ser achados através de nosso catálogo.</a:t>
            </a:r>
          </a:p>
          <a:p>
            <a:endParaRPr lang="pt-BR"/>
          </a:p>
          <a:p>
            <a:r>
              <a:rPr lang="pt-BR"/>
              <a:t> Nela nossos usuários podem navegar e verificar quais jogos podem ser de seu interesse.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7EE9C13-6C30-5FA7-1E1B-AE206B006C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28" b="20614"/>
          <a:stretch/>
        </p:blipFill>
        <p:spPr>
          <a:xfrm>
            <a:off x="8064296" y="441158"/>
            <a:ext cx="3372605" cy="597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69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ítulo 2">
            <a:extLst>
              <a:ext uri="{FF2B5EF4-FFF2-40B4-BE49-F238E27FC236}">
                <a16:creationId xmlns:a16="http://schemas.microsoft.com/office/drawing/2014/main" id="{E777CD89-B4C9-DAFE-1EEF-E12CDA46CADC}"/>
              </a:ext>
            </a:extLst>
          </p:cNvPr>
          <p:cNvSpPr txBox="1">
            <a:spLocks/>
          </p:cNvSpPr>
          <p:nvPr/>
        </p:nvSpPr>
        <p:spPr>
          <a:xfrm>
            <a:off x="6438818" y="1004386"/>
            <a:ext cx="5161629" cy="1390901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000" b="1">
                <a:solidFill>
                  <a:srgbClr val="454545"/>
                </a:solidFill>
              </a:rPr>
              <a:t>Home</a:t>
            </a:r>
            <a:endParaRPr lang="pt-BR">
              <a:solidFill>
                <a:srgbClr val="454545"/>
              </a:solidFill>
            </a:endParaRPr>
          </a:p>
          <a:p>
            <a:pPr marL="0" indent="0" algn="ctr">
              <a:buNone/>
            </a:pPr>
            <a:r>
              <a:rPr lang="pt-BR" sz="2000" b="1">
                <a:solidFill>
                  <a:srgbClr val="454545"/>
                </a:solidFill>
              </a:rPr>
              <a:t>Sobre | Compromisso | Jogos | </a:t>
            </a:r>
            <a:r>
              <a:rPr lang="pt-BR" sz="2000" b="1">
                <a:solidFill>
                  <a:srgbClr val="F17F1A"/>
                </a:solidFill>
              </a:rPr>
              <a:t>Comunidade</a:t>
            </a:r>
          </a:p>
          <a:p>
            <a:pPr marL="0" indent="0" algn="ctr">
              <a:buNone/>
            </a:pPr>
            <a:r>
              <a:rPr lang="pt-BR" sz="2000" b="1">
                <a:solidFill>
                  <a:srgbClr val="454545"/>
                </a:solidFill>
              </a:rPr>
              <a:t> Login | Cadastro</a:t>
            </a:r>
            <a:endParaRPr lang="pt-BR"/>
          </a:p>
        </p:txBody>
      </p:sp>
      <p:sp>
        <p:nvSpPr>
          <p:cNvPr id="22" name="CaixaDeTexto 20">
            <a:extLst>
              <a:ext uri="{FF2B5EF4-FFF2-40B4-BE49-F238E27FC236}">
                <a16:creationId xmlns:a16="http://schemas.microsoft.com/office/drawing/2014/main" id="{52E6D40F-4871-8098-8819-48A354D26749}"/>
              </a:ext>
            </a:extLst>
          </p:cNvPr>
          <p:cNvSpPr txBox="1"/>
          <p:nvPr/>
        </p:nvSpPr>
        <p:spPr>
          <a:xfrm>
            <a:off x="7018422" y="3088105"/>
            <a:ext cx="4217067" cy="258532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  Na página Comunidade, nossos usuários encontram os principais canais da área, além de poder acessar nossa comunidade própria.</a:t>
            </a:r>
          </a:p>
          <a:p>
            <a:endParaRPr lang="pt-BR"/>
          </a:p>
          <a:p>
            <a:r>
              <a:rPr lang="pt-BR"/>
              <a:t> É por lá que mantemos as informações mais recentes a respeito de nosso projetos, sendo um local para maior interatividade conosco e com demais usuários. </a:t>
            </a:r>
          </a:p>
        </p:txBody>
      </p:sp>
      <p:pic>
        <p:nvPicPr>
          <p:cNvPr id="3" name="Imagem 2" descr="Tela de computador com jogo&#10;&#10;Descrição gerada automaticamente">
            <a:extLst>
              <a:ext uri="{FF2B5EF4-FFF2-40B4-BE49-F238E27FC236}">
                <a16:creationId xmlns:a16="http://schemas.microsoft.com/office/drawing/2014/main" id="{9DEC3D75-78D0-A915-2CD9-2E06EA7E7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6" r="-320" b="10542"/>
          <a:stretch/>
        </p:blipFill>
        <p:spPr>
          <a:xfrm>
            <a:off x="1163859" y="441158"/>
            <a:ext cx="3156703" cy="598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353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ítulo 2">
            <a:extLst>
              <a:ext uri="{FF2B5EF4-FFF2-40B4-BE49-F238E27FC236}">
                <a16:creationId xmlns:a16="http://schemas.microsoft.com/office/drawing/2014/main" id="{E777CD89-B4C9-DAFE-1EEF-E12CDA46CADC}"/>
              </a:ext>
            </a:extLst>
          </p:cNvPr>
          <p:cNvSpPr txBox="1">
            <a:spLocks/>
          </p:cNvSpPr>
          <p:nvPr/>
        </p:nvSpPr>
        <p:spPr>
          <a:xfrm>
            <a:off x="783976" y="1224965"/>
            <a:ext cx="5161629" cy="1330744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000" b="1">
                <a:solidFill>
                  <a:srgbClr val="454545"/>
                </a:solidFill>
                <a:latin typeface="TW Cen MT"/>
              </a:rPr>
              <a:t>Home</a:t>
            </a:r>
            <a:endParaRPr lang="pt-BR" sz="2000" b="1">
              <a:solidFill>
                <a:srgbClr val="F17F1A"/>
              </a:solidFill>
            </a:endParaRPr>
          </a:p>
          <a:p>
            <a:pPr marL="0" indent="0" algn="ctr">
              <a:buNone/>
            </a:pPr>
            <a:r>
              <a:rPr lang="pt-BR" sz="2000" b="1">
                <a:solidFill>
                  <a:srgbClr val="454545"/>
                </a:solidFill>
                <a:latin typeface="TW Cen MT"/>
              </a:rPr>
              <a:t>Sobre</a:t>
            </a:r>
            <a:r>
              <a:rPr lang="pt-BR" sz="2000" b="1">
                <a:solidFill>
                  <a:srgbClr val="454545"/>
                </a:solidFill>
              </a:rPr>
              <a:t> | Compromisso | Jogos | Comunidade</a:t>
            </a:r>
          </a:p>
          <a:p>
            <a:pPr marL="0" indent="0" algn="ctr">
              <a:buNone/>
            </a:pPr>
            <a:r>
              <a:rPr lang="pt-BR" sz="2000" b="1">
                <a:solidFill>
                  <a:srgbClr val="454545"/>
                </a:solidFill>
              </a:rPr>
              <a:t> </a:t>
            </a:r>
            <a:r>
              <a:rPr lang="pt-BR" sz="2000" b="1">
                <a:solidFill>
                  <a:srgbClr val="F17F1A"/>
                </a:solidFill>
              </a:rPr>
              <a:t>Login</a:t>
            </a:r>
            <a:r>
              <a:rPr lang="pt-BR" sz="2000" b="1">
                <a:solidFill>
                  <a:srgbClr val="454545"/>
                </a:solidFill>
              </a:rPr>
              <a:t> | </a:t>
            </a:r>
            <a:r>
              <a:rPr lang="pt-BR" sz="2000" b="1">
                <a:solidFill>
                  <a:srgbClr val="F17F1A"/>
                </a:solidFill>
              </a:rPr>
              <a:t>Cadastro</a:t>
            </a:r>
            <a:endParaRPr lang="pt-BR">
              <a:solidFill>
                <a:srgbClr val="F17F1A"/>
              </a:solidFill>
            </a:endParaRPr>
          </a:p>
        </p:txBody>
      </p:sp>
      <p:sp>
        <p:nvSpPr>
          <p:cNvPr id="22" name="CaixaDeTexto 20">
            <a:extLst>
              <a:ext uri="{FF2B5EF4-FFF2-40B4-BE49-F238E27FC236}">
                <a16:creationId xmlns:a16="http://schemas.microsoft.com/office/drawing/2014/main" id="{52E6D40F-4871-8098-8819-48A354D26749}"/>
              </a:ext>
            </a:extLst>
          </p:cNvPr>
          <p:cNvSpPr txBox="1"/>
          <p:nvPr/>
        </p:nvSpPr>
        <p:spPr>
          <a:xfrm>
            <a:off x="1363580" y="3308684"/>
            <a:ext cx="4277226" cy="203132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  As páginas de Login e Cadastro permitem aos nossos usuários uma maior interatividade com os conteúdos disponíveis.</a:t>
            </a:r>
          </a:p>
          <a:p>
            <a:endParaRPr lang="pt-BR"/>
          </a:p>
          <a:p>
            <a:r>
              <a:rPr lang="pt-BR"/>
              <a:t> Podendo controlar maiores informações a respeito de seu usuário, uma vez logado ao nosso site.</a:t>
            </a:r>
          </a:p>
        </p:txBody>
      </p:sp>
      <p:pic>
        <p:nvPicPr>
          <p:cNvPr id="3" name="Imagem 2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41FE980D-8954-E2B6-F7E1-F0833637A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1305" y="401053"/>
            <a:ext cx="4585495" cy="3027948"/>
          </a:xfrm>
          <a:prstGeom prst="rect">
            <a:avLst/>
          </a:prstGeom>
        </p:spPr>
      </p:pic>
      <p:pic>
        <p:nvPicPr>
          <p:cNvPr id="4" name="Imagem 3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CC3E9280-393C-A430-694D-08A11A5EB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1305" y="3619500"/>
            <a:ext cx="4585495" cy="302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155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D71180D6-163A-C4FD-F155-58B813627D74}"/>
              </a:ext>
            </a:extLst>
          </p:cNvPr>
          <p:cNvSpPr txBox="1">
            <a:spLocks/>
          </p:cNvSpPr>
          <p:nvPr/>
        </p:nvSpPr>
        <p:spPr>
          <a:xfrm>
            <a:off x="7563556" y="786310"/>
            <a:ext cx="4208434" cy="93946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cap="none">
                <a:solidFill>
                  <a:srgbClr val="F17F1A"/>
                </a:solidFill>
                <a:latin typeface="Times New Roman"/>
                <a:cs typeface="Times New Roman"/>
              </a:rPr>
              <a:t>DER &amp; MER</a:t>
            </a:r>
          </a:p>
        </p:txBody>
      </p:sp>
      <p:pic>
        <p:nvPicPr>
          <p:cNvPr id="7" name="Imagem 6" descr="Diagrama, Esquemático&#10;&#10;Descrição gerada automaticamente">
            <a:extLst>
              <a:ext uri="{FF2B5EF4-FFF2-40B4-BE49-F238E27FC236}">
                <a16:creationId xmlns:a16="http://schemas.microsoft.com/office/drawing/2014/main" id="{D31CE1B1-1B22-1209-F32F-A31ED01E78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" r="469" b="53771"/>
          <a:stretch/>
        </p:blipFill>
        <p:spPr>
          <a:xfrm>
            <a:off x="310330" y="553202"/>
            <a:ext cx="6427882" cy="5748576"/>
          </a:xfrm>
          <a:prstGeom prst="rect">
            <a:avLst/>
          </a:prstGeom>
        </p:spPr>
      </p:pic>
      <p:sp>
        <p:nvSpPr>
          <p:cNvPr id="10" name="CaixaDeTexto 20">
            <a:extLst>
              <a:ext uri="{FF2B5EF4-FFF2-40B4-BE49-F238E27FC236}">
                <a16:creationId xmlns:a16="http://schemas.microsoft.com/office/drawing/2014/main" id="{D10A4A10-34D7-B1B1-60A3-8A2C4F32B8A9}"/>
              </a:ext>
            </a:extLst>
          </p:cNvPr>
          <p:cNvSpPr txBox="1"/>
          <p:nvPr/>
        </p:nvSpPr>
        <p:spPr>
          <a:xfrm>
            <a:off x="7694537" y="1816656"/>
            <a:ext cx="3342697" cy="92333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Login simplificado</a:t>
            </a:r>
          </a:p>
          <a:p>
            <a:endParaRPr lang="pt-BR"/>
          </a:p>
          <a:p>
            <a:pPr marL="285750" indent="-285750">
              <a:buFont typeface="Calibri"/>
              <a:buChar char="-"/>
            </a:pPr>
            <a:r>
              <a:rPr lang="pt-BR"/>
              <a:t>Status (atributo de usuário)</a:t>
            </a:r>
          </a:p>
        </p:txBody>
      </p:sp>
      <p:sp>
        <p:nvSpPr>
          <p:cNvPr id="3" name="CaixaDeTexto 20">
            <a:extLst>
              <a:ext uri="{FF2B5EF4-FFF2-40B4-BE49-F238E27FC236}">
                <a16:creationId xmlns:a16="http://schemas.microsoft.com/office/drawing/2014/main" id="{F2FDFE11-50AA-73D3-66C0-37C2E46AD838}"/>
              </a:ext>
            </a:extLst>
          </p:cNvPr>
          <p:cNvSpPr txBox="1"/>
          <p:nvPr/>
        </p:nvSpPr>
        <p:spPr>
          <a:xfrm>
            <a:off x="7694536" y="3005814"/>
            <a:ext cx="4061564" cy="203132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Usuário logado (não implementado)</a:t>
            </a:r>
          </a:p>
          <a:p>
            <a:endParaRPr lang="pt-BR"/>
          </a:p>
          <a:p>
            <a:pPr marL="285750" indent="-285750">
              <a:buFont typeface="Calibri"/>
              <a:buChar char="-"/>
            </a:pPr>
            <a:r>
              <a:rPr lang="pt-BR"/>
              <a:t>Notícias e informações podem ser enviadas por e-mail;</a:t>
            </a:r>
          </a:p>
          <a:p>
            <a:pPr marL="285750" indent="-285750">
              <a:buFont typeface="Calibri"/>
              <a:buChar char="-"/>
            </a:pPr>
            <a:endParaRPr lang="pt-BR"/>
          </a:p>
          <a:p>
            <a:pPr marL="285750" indent="-285750">
              <a:buFont typeface="Calibri"/>
              <a:buChar char="-"/>
            </a:pPr>
            <a:r>
              <a:rPr lang="pt-BR"/>
              <a:t>Biblioteca de jogos nas plataformas suportadas.</a:t>
            </a:r>
          </a:p>
        </p:txBody>
      </p:sp>
    </p:spTree>
    <p:extLst>
      <p:ext uri="{BB962C8B-B14F-4D97-AF65-F5344CB8AC3E}">
        <p14:creationId xmlns:p14="http://schemas.microsoft.com/office/powerpoint/2010/main" val="22380332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Diagrama, Esquemático&#10;&#10;Descrição gerada automaticamente">
            <a:extLst>
              <a:ext uri="{FF2B5EF4-FFF2-40B4-BE49-F238E27FC236}">
                <a16:creationId xmlns:a16="http://schemas.microsoft.com/office/drawing/2014/main" id="{FE2C6A74-6FE1-4B26-726C-09AFC94AF4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335" r="718" b="-870"/>
          <a:stretch/>
        </p:blipFill>
        <p:spPr>
          <a:xfrm>
            <a:off x="5844856" y="262438"/>
            <a:ext cx="5976325" cy="6335898"/>
          </a:xfrm>
          <a:prstGeom prst="rect">
            <a:avLst/>
          </a:prstGeom>
        </p:spPr>
      </p:pic>
      <p:sp>
        <p:nvSpPr>
          <p:cNvPr id="2" name="CaixaDeTexto 20">
            <a:extLst>
              <a:ext uri="{FF2B5EF4-FFF2-40B4-BE49-F238E27FC236}">
                <a16:creationId xmlns:a16="http://schemas.microsoft.com/office/drawing/2014/main" id="{6D7DF335-1EE4-1622-9BF1-E84D888BD3BE}"/>
              </a:ext>
            </a:extLst>
          </p:cNvPr>
          <p:cNvSpPr txBox="1"/>
          <p:nvPr/>
        </p:nvSpPr>
        <p:spPr>
          <a:xfrm>
            <a:off x="716408" y="2692539"/>
            <a:ext cx="4320357" cy="147732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Usuário offline e/ou não possui cadastro completo:</a:t>
            </a:r>
          </a:p>
          <a:p>
            <a:endParaRPr lang="pt-BR"/>
          </a:p>
          <a:p>
            <a:pPr marL="285750" indent="-285750">
              <a:buFont typeface="Calibri"/>
              <a:buChar char="-"/>
            </a:pPr>
            <a:r>
              <a:rPr lang="pt-BR"/>
              <a:t>Notícias e informações podem ser enviadas por e-mail.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8D30384-557E-C4F3-1E8B-59D076A9C76B}"/>
              </a:ext>
            </a:extLst>
          </p:cNvPr>
          <p:cNvSpPr txBox="1">
            <a:spLocks/>
          </p:cNvSpPr>
          <p:nvPr/>
        </p:nvSpPr>
        <p:spPr>
          <a:xfrm>
            <a:off x="719933" y="786310"/>
            <a:ext cx="4208434" cy="93946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cap="none">
                <a:solidFill>
                  <a:srgbClr val="F17F1A"/>
                </a:solidFill>
                <a:latin typeface="Times New Roman"/>
                <a:cs typeface="Times New Roman"/>
              </a:rPr>
              <a:t>DER &amp; MER</a:t>
            </a:r>
          </a:p>
        </p:txBody>
      </p:sp>
    </p:spTree>
    <p:extLst>
      <p:ext uri="{BB962C8B-B14F-4D97-AF65-F5344CB8AC3E}">
        <p14:creationId xmlns:p14="http://schemas.microsoft.com/office/powerpoint/2010/main" val="1110193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A8D30384-557E-C4F3-1E8B-59D076A9C76B}"/>
              </a:ext>
            </a:extLst>
          </p:cNvPr>
          <p:cNvSpPr txBox="1">
            <a:spLocks/>
          </p:cNvSpPr>
          <p:nvPr/>
        </p:nvSpPr>
        <p:spPr>
          <a:xfrm>
            <a:off x="719933" y="786310"/>
            <a:ext cx="4208434" cy="93946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cap="none">
                <a:solidFill>
                  <a:srgbClr val="F17F1A"/>
                </a:solidFill>
                <a:latin typeface="Times New Roman"/>
                <a:cs typeface="Times New Roman"/>
              </a:rPr>
              <a:t>Referências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8CBB5E8-9196-4563-87DC-BEE20659D215}"/>
              </a:ext>
            </a:extLst>
          </p:cNvPr>
          <p:cNvSpPr txBox="1"/>
          <p:nvPr/>
        </p:nvSpPr>
        <p:spPr>
          <a:xfrm>
            <a:off x="719933" y="2173573"/>
            <a:ext cx="104027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Valve</a:t>
            </a:r>
            <a:r>
              <a:rPr lang="pt-BR" sz="1600" b="1">
                <a:latin typeface="Times New Roman" panose="02020603050405020304" pitchFamily="18" charset="0"/>
                <a:cs typeface="Times New Roman" panose="02020603050405020304" pitchFamily="18" charset="0"/>
              </a:rPr>
              <a:t> Corporation.</a:t>
            </a:r>
            <a:r>
              <a:rPr lang="pt-BR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Steam</a:t>
            </a:r>
            <a:r>
              <a:rPr lang="pt-BR" sz="1600">
                <a:latin typeface="Times New Roman" panose="02020603050405020304" pitchFamily="18" charset="0"/>
                <a:cs typeface="Times New Roman" panose="02020603050405020304" pitchFamily="18" charset="0"/>
              </a:rPr>
              <a:t>. Estados Unidos. 08/09/2024. Plataforma online. Acesso: </a:t>
            </a:r>
            <a:r>
              <a:rPr lang="pt-BR" sz="160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https://store.steampowered.com/</a:t>
            </a:r>
            <a:r>
              <a:rPr lang="pt-BR" sz="16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5315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4B9D68B-8341-629E-77B9-ADC128A15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08"/>
            <a:ext cx="12192000" cy="480661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D2E0F41-79EF-9B46-720C-8636159C5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206" y="4816321"/>
            <a:ext cx="4165493" cy="1499616"/>
          </a:xfrm>
        </p:spPr>
        <p:txBody>
          <a:bodyPr>
            <a:normAutofit/>
          </a:bodyPr>
          <a:lstStyle/>
          <a:p>
            <a:r>
              <a:rPr lang="pt-BR" sz="6600" b="1" cap="none">
                <a:solidFill>
                  <a:schemeClr val="tx1"/>
                </a:solidFill>
                <a:latin typeface="Times New Roman"/>
                <a:cs typeface="Times New Roman"/>
              </a:rPr>
              <a:t>Obrigado!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6943AE-2EE2-E6AC-F21F-5DFD234B05C8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749632" y="5937333"/>
            <a:ext cx="1251366" cy="378242"/>
          </a:xfr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pt-BR" sz="2000" b="1" err="1"/>
              <a:t>Proz</a:t>
            </a:r>
            <a:r>
              <a:rPr lang="pt-BR" sz="2000" b="1"/>
              <a:t> </a:t>
            </a:r>
            <a:r>
              <a:rPr lang="pt-BR" sz="2000" b="1" err="1"/>
              <a:t>Arts</a:t>
            </a:r>
            <a:endParaRPr lang="pt-BR" sz="2000" b="1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117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3E1E8E7F-9B02-49A4-99BF-AC7AE66D7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m 9" descr="Logo Design, Graphic Design, Figma, Free Clip Art, Vector Icons, Pie ...">
            <a:extLst>
              <a:ext uri="{FF2B5EF4-FFF2-40B4-BE49-F238E27FC236}">
                <a16:creationId xmlns:a16="http://schemas.microsoft.com/office/drawing/2014/main" id="{CF2061C0-B683-9CB4-CCF0-5FAFBD76D4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6021" r="1" b="17480"/>
          <a:stretch/>
        </p:blipFill>
        <p:spPr>
          <a:xfrm>
            <a:off x="20" y="10"/>
            <a:ext cx="6095975" cy="6857990"/>
          </a:xfrm>
          <a:prstGeom prst="rect">
            <a:avLst/>
          </a:prstGeom>
        </p:spPr>
      </p:pic>
      <p:pic>
        <p:nvPicPr>
          <p:cNvPr id="9" name="Imagem 8" descr="Html Css Javascript Logo Clipart , Png Download - Html Css Js ...">
            <a:extLst>
              <a:ext uri="{FF2B5EF4-FFF2-40B4-BE49-F238E27FC236}">
                <a16:creationId xmlns:a16="http://schemas.microsoft.com/office/drawing/2014/main" id="{8271DAED-C44A-E86D-04B6-8AA06AEADB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l="8624" r="2488" b="1"/>
          <a:stretch/>
        </p:blipFill>
        <p:spPr>
          <a:xfrm>
            <a:off x="6095995" y="10"/>
            <a:ext cx="6096005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3332D6-F9B8-2E58-99D8-0D354B75069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err="1">
                <a:solidFill>
                  <a:srgbClr val="F17F1A"/>
                </a:solidFill>
              </a:rPr>
              <a:t>Desenvolvido</a:t>
            </a:r>
            <a:r>
              <a:rPr lang="en-US" b="1">
                <a:solidFill>
                  <a:srgbClr val="F17F1A"/>
                </a:solidFill>
              </a:rPr>
              <a:t> </a:t>
            </a:r>
            <a:r>
              <a:rPr lang="en-US" b="1" err="1">
                <a:solidFill>
                  <a:srgbClr val="F17F1A"/>
                </a:solidFill>
              </a:rPr>
              <a:t>por</a:t>
            </a:r>
            <a:r>
              <a:rPr lang="en-US" b="1">
                <a:solidFill>
                  <a:srgbClr val="F17F1A"/>
                </a:solidFill>
              </a:rPr>
              <a:t>: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D8CF5C-AE86-E749-061E-5E0767B90C0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24128" y="2286000"/>
            <a:ext cx="9720073" cy="4023360"/>
          </a:xfrm>
        </p:spPr>
        <p:txBody>
          <a:bodyPr vert="horz" lIns="45720" tIns="45720" rIns="4572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Jefferson Souza;</a:t>
            </a:r>
          </a:p>
          <a:p>
            <a:r>
              <a:rPr lang="en-US" err="1">
                <a:solidFill>
                  <a:srgbClr val="FFFFFF"/>
                </a:solidFill>
              </a:rPr>
              <a:t>Vanderson</a:t>
            </a:r>
            <a:r>
              <a:rPr lang="en-US">
                <a:solidFill>
                  <a:srgbClr val="FFFFFF"/>
                </a:solidFill>
              </a:rPr>
              <a:t>;</a:t>
            </a:r>
          </a:p>
          <a:p>
            <a:r>
              <a:rPr lang="en-US">
                <a:solidFill>
                  <a:srgbClr val="FFFFFF"/>
                </a:solidFill>
              </a:rPr>
              <a:t>Francisco Cosme;</a:t>
            </a:r>
          </a:p>
          <a:p>
            <a:r>
              <a:rPr lang="en-US">
                <a:solidFill>
                  <a:srgbClr val="FFFFFF"/>
                </a:solidFill>
              </a:rPr>
              <a:t>Vilas.</a:t>
            </a:r>
          </a:p>
        </p:txBody>
      </p:sp>
    </p:spTree>
    <p:extLst>
      <p:ext uri="{BB962C8B-B14F-4D97-AF65-F5344CB8AC3E}">
        <p14:creationId xmlns:p14="http://schemas.microsoft.com/office/powerpoint/2010/main" val="2651849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Gráfico 8">
            <a:extLst>
              <a:ext uri="{FF2B5EF4-FFF2-40B4-BE49-F238E27FC236}">
                <a16:creationId xmlns:a16="http://schemas.microsoft.com/office/drawing/2014/main" id="{6B2E1B4E-9A77-58CA-9891-7F5F7A7047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8754108"/>
              </p:ext>
            </p:extLst>
          </p:nvPr>
        </p:nvGraphicFramePr>
        <p:xfrm>
          <a:off x="7918753" y="2497061"/>
          <a:ext cx="3488960" cy="27881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Elipse 11">
            <a:extLst>
              <a:ext uri="{FF2B5EF4-FFF2-40B4-BE49-F238E27FC236}">
                <a16:creationId xmlns:a16="http://schemas.microsoft.com/office/drawing/2014/main" id="{7AB8FDEC-98E0-4564-CACE-47451A2F1B30}"/>
              </a:ext>
            </a:extLst>
          </p:cNvPr>
          <p:cNvSpPr/>
          <p:nvPr/>
        </p:nvSpPr>
        <p:spPr>
          <a:xfrm>
            <a:off x="1729716" y="2083309"/>
            <a:ext cx="1469036" cy="86942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SPRINT I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09EF3EF7-C8E4-EB90-D635-32797F525182}"/>
              </a:ext>
            </a:extLst>
          </p:cNvPr>
          <p:cNvSpPr/>
          <p:nvPr/>
        </p:nvSpPr>
        <p:spPr>
          <a:xfrm>
            <a:off x="2464234" y="3673136"/>
            <a:ext cx="1666606" cy="86942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ENTREGA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2D5D5BCB-4EBE-A3B5-FA97-2207C4648DAB}"/>
              </a:ext>
            </a:extLst>
          </p:cNvPr>
          <p:cNvSpPr/>
          <p:nvPr/>
        </p:nvSpPr>
        <p:spPr>
          <a:xfrm>
            <a:off x="4317365" y="2266456"/>
            <a:ext cx="1469036" cy="869428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SPRINT II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16AF6D5C-AC52-138F-F83C-60F16941580B}"/>
              </a:ext>
            </a:extLst>
          </p:cNvPr>
          <p:cNvSpPr/>
          <p:nvPr/>
        </p:nvSpPr>
        <p:spPr>
          <a:xfrm>
            <a:off x="5096856" y="4008762"/>
            <a:ext cx="1666606" cy="86942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SPRINT III</a:t>
            </a: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9EFF6F13-CAFE-7511-9916-4E5E947C1B94}"/>
              </a:ext>
            </a:extLst>
          </p:cNvPr>
          <p:cNvSpPr/>
          <p:nvPr/>
        </p:nvSpPr>
        <p:spPr>
          <a:xfrm>
            <a:off x="3091340" y="5459671"/>
            <a:ext cx="1666606" cy="869428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SPRINT IV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A4E208FE-1AFB-3DA8-46F4-85B72A57C34A}"/>
              </a:ext>
            </a:extLst>
          </p:cNvPr>
          <p:cNvSpPr/>
          <p:nvPr/>
        </p:nvSpPr>
        <p:spPr>
          <a:xfrm>
            <a:off x="430667" y="4738037"/>
            <a:ext cx="1469036" cy="86942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SPRINT V</a:t>
            </a:r>
          </a:p>
        </p:txBody>
      </p:sp>
      <p:cxnSp>
        <p:nvCxnSpPr>
          <p:cNvPr id="19" name="Conector: Angulado 18">
            <a:extLst>
              <a:ext uri="{FF2B5EF4-FFF2-40B4-BE49-F238E27FC236}">
                <a16:creationId xmlns:a16="http://schemas.microsoft.com/office/drawing/2014/main" id="{DBC649FF-FD46-924F-C3DA-60F5AA0370A8}"/>
              </a:ext>
            </a:extLst>
          </p:cNvPr>
          <p:cNvCxnSpPr>
            <a:cxnSpLocks/>
          </p:cNvCxnSpPr>
          <p:nvPr/>
        </p:nvCxnSpPr>
        <p:spPr>
          <a:xfrm rot="16200000" flipH="1">
            <a:off x="2162406" y="3254564"/>
            <a:ext cx="847724" cy="244069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: Angulado 23">
            <a:extLst>
              <a:ext uri="{FF2B5EF4-FFF2-40B4-BE49-F238E27FC236}">
                <a16:creationId xmlns:a16="http://schemas.microsoft.com/office/drawing/2014/main" id="{6D9F616D-833D-DA17-D279-AAD8BBE9AEBE}"/>
              </a:ext>
            </a:extLst>
          </p:cNvPr>
          <p:cNvCxnSpPr>
            <a:cxnSpLocks/>
          </p:cNvCxnSpPr>
          <p:nvPr/>
        </p:nvCxnSpPr>
        <p:spPr>
          <a:xfrm flipV="1">
            <a:off x="2731180" y="2701170"/>
            <a:ext cx="1586185" cy="846943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: Angulado 29">
            <a:extLst>
              <a:ext uri="{FF2B5EF4-FFF2-40B4-BE49-F238E27FC236}">
                <a16:creationId xmlns:a16="http://schemas.microsoft.com/office/drawing/2014/main" id="{767B1812-F0A6-9CE8-E076-1D300309785E}"/>
              </a:ext>
            </a:extLst>
          </p:cNvPr>
          <p:cNvCxnSpPr>
            <a:cxnSpLocks/>
          </p:cNvCxnSpPr>
          <p:nvPr/>
        </p:nvCxnSpPr>
        <p:spPr>
          <a:xfrm rot="5400000">
            <a:off x="3813685" y="3081646"/>
            <a:ext cx="791902" cy="645729"/>
          </a:xfrm>
          <a:prstGeom prst="bentConnector3">
            <a:avLst>
              <a:gd name="adj1" fmla="val 50000"/>
            </a:avLst>
          </a:prstGeom>
          <a:ln w="38100">
            <a:solidFill>
              <a:srgbClr val="6EC9E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: Angulado 41">
            <a:extLst>
              <a:ext uri="{FF2B5EF4-FFF2-40B4-BE49-F238E27FC236}">
                <a16:creationId xmlns:a16="http://schemas.microsoft.com/office/drawing/2014/main" id="{73A8672F-63EB-AC3E-0F81-91F616AF33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4804314" y="2882917"/>
            <a:ext cx="208301" cy="2043388"/>
          </a:xfrm>
          <a:prstGeom prst="bentConnector3">
            <a:avLst>
              <a:gd name="adj1" fmla="val -170871"/>
            </a:avLst>
          </a:prstGeom>
          <a:ln w="38100">
            <a:solidFill>
              <a:srgbClr val="6EC9E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: Angulado 52">
            <a:extLst>
              <a:ext uri="{FF2B5EF4-FFF2-40B4-BE49-F238E27FC236}">
                <a16:creationId xmlns:a16="http://schemas.microsoft.com/office/drawing/2014/main" id="{9F4515D6-A2D8-C5B5-F0FF-1074EBD55F1B}"/>
              </a:ext>
            </a:extLst>
          </p:cNvPr>
          <p:cNvCxnSpPr>
            <a:cxnSpLocks/>
          </p:cNvCxnSpPr>
          <p:nvPr/>
        </p:nvCxnSpPr>
        <p:spPr>
          <a:xfrm rot="10800000">
            <a:off x="4130840" y="4107850"/>
            <a:ext cx="966016" cy="335626"/>
          </a:xfrm>
          <a:prstGeom prst="bentConnector3">
            <a:avLst>
              <a:gd name="adj1" fmla="val 50000"/>
            </a:avLst>
          </a:prstGeom>
          <a:ln w="38100">
            <a:solidFill>
              <a:srgbClr val="199F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: Angulado 56">
            <a:extLst>
              <a:ext uri="{FF2B5EF4-FFF2-40B4-BE49-F238E27FC236}">
                <a16:creationId xmlns:a16="http://schemas.microsoft.com/office/drawing/2014/main" id="{EF1FAFD8-EF93-09FB-F1C9-F7BB420FD74E}"/>
              </a:ext>
            </a:extLst>
          </p:cNvPr>
          <p:cNvCxnSpPr>
            <a:cxnSpLocks/>
          </p:cNvCxnSpPr>
          <p:nvPr/>
        </p:nvCxnSpPr>
        <p:spPr>
          <a:xfrm rot="5400000">
            <a:off x="3453571" y="4550439"/>
            <a:ext cx="1380305" cy="438159"/>
          </a:xfrm>
          <a:prstGeom prst="bentConnector3">
            <a:avLst>
              <a:gd name="adj1" fmla="val 50000"/>
            </a:avLst>
          </a:prstGeom>
          <a:ln w="38100">
            <a:solidFill>
              <a:srgbClr val="199F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: Angulado 59">
            <a:extLst>
              <a:ext uri="{FF2B5EF4-FFF2-40B4-BE49-F238E27FC236}">
                <a16:creationId xmlns:a16="http://schemas.microsoft.com/office/drawing/2014/main" id="{9EEFBA6A-8115-013C-8A70-8E46DD499F0D}"/>
              </a:ext>
            </a:extLst>
          </p:cNvPr>
          <p:cNvCxnSpPr>
            <a:cxnSpLocks/>
          </p:cNvCxnSpPr>
          <p:nvPr/>
        </p:nvCxnSpPr>
        <p:spPr>
          <a:xfrm rot="16200000" flipV="1">
            <a:off x="2794257" y="5045844"/>
            <a:ext cx="1044432" cy="37872"/>
          </a:xfrm>
          <a:prstGeom prst="bentConnector3">
            <a:avLst>
              <a:gd name="adj1" fmla="val 50000"/>
            </a:avLst>
          </a:prstGeom>
          <a:ln w="38100">
            <a:solidFill>
              <a:srgbClr val="16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: Angulado 62">
            <a:extLst>
              <a:ext uri="{FF2B5EF4-FFF2-40B4-BE49-F238E27FC236}">
                <a16:creationId xmlns:a16="http://schemas.microsoft.com/office/drawing/2014/main" id="{5071B89C-B4DB-78F4-E410-8E726773AC73}"/>
              </a:ext>
            </a:extLst>
          </p:cNvPr>
          <p:cNvCxnSpPr>
            <a:cxnSpLocks/>
          </p:cNvCxnSpPr>
          <p:nvPr/>
        </p:nvCxnSpPr>
        <p:spPr>
          <a:xfrm rot="10800000" flipV="1">
            <a:off x="1899703" y="4781201"/>
            <a:ext cx="1416770" cy="391549"/>
          </a:xfrm>
          <a:prstGeom prst="bentConnector3">
            <a:avLst>
              <a:gd name="adj1" fmla="val 50000"/>
            </a:avLst>
          </a:prstGeom>
          <a:ln w="38100">
            <a:solidFill>
              <a:srgbClr val="16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: Angulado 65">
            <a:extLst>
              <a:ext uri="{FF2B5EF4-FFF2-40B4-BE49-F238E27FC236}">
                <a16:creationId xmlns:a16="http://schemas.microsoft.com/office/drawing/2014/main" id="{70DFA833-BA5A-96FC-76DE-F1FE4ACFC41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971374" y="4128434"/>
            <a:ext cx="450123" cy="1023735"/>
          </a:xfrm>
          <a:prstGeom prst="bentConnector3">
            <a:avLst>
              <a:gd name="adj1" fmla="val 50000"/>
            </a:avLst>
          </a:prstGeom>
          <a:ln w="38100">
            <a:solidFill>
              <a:srgbClr val="116C9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ipse 72">
            <a:extLst>
              <a:ext uri="{FF2B5EF4-FFF2-40B4-BE49-F238E27FC236}">
                <a16:creationId xmlns:a16="http://schemas.microsoft.com/office/drawing/2014/main" id="{87F45283-2003-5A33-3E65-EF20EA768755}"/>
              </a:ext>
            </a:extLst>
          </p:cNvPr>
          <p:cNvSpPr/>
          <p:nvPr/>
        </p:nvSpPr>
        <p:spPr>
          <a:xfrm>
            <a:off x="450354" y="3316730"/>
            <a:ext cx="1274905" cy="869428"/>
          </a:xfrm>
          <a:prstGeom prst="ellipse">
            <a:avLst/>
          </a:prstGeom>
          <a:solidFill>
            <a:srgbClr val="FF996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/>
              <a:t>TESTES</a:t>
            </a:r>
          </a:p>
        </p:txBody>
      </p:sp>
      <p:cxnSp>
        <p:nvCxnSpPr>
          <p:cNvPr id="75" name="Conector: Curvo 74">
            <a:extLst>
              <a:ext uri="{FF2B5EF4-FFF2-40B4-BE49-F238E27FC236}">
                <a16:creationId xmlns:a16="http://schemas.microsoft.com/office/drawing/2014/main" id="{24C165BD-D828-F197-FFC4-D5A0B9D8D4D0}"/>
              </a:ext>
            </a:extLst>
          </p:cNvPr>
          <p:cNvCxnSpPr>
            <a:cxnSpLocks/>
          </p:cNvCxnSpPr>
          <p:nvPr/>
        </p:nvCxnSpPr>
        <p:spPr>
          <a:xfrm rot="10800000">
            <a:off x="1538553" y="4058834"/>
            <a:ext cx="925680" cy="205633"/>
          </a:xfrm>
          <a:prstGeom prst="curvedConnector2">
            <a:avLst/>
          </a:prstGeom>
          <a:ln w="38100">
            <a:solidFill>
              <a:srgbClr val="FF99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ector: Curvo 96">
            <a:extLst>
              <a:ext uri="{FF2B5EF4-FFF2-40B4-BE49-F238E27FC236}">
                <a16:creationId xmlns:a16="http://schemas.microsoft.com/office/drawing/2014/main" id="{3E6A9791-2584-D079-E43D-4406091C61C9}"/>
              </a:ext>
            </a:extLst>
          </p:cNvPr>
          <p:cNvCxnSpPr>
            <a:cxnSpLocks/>
          </p:cNvCxnSpPr>
          <p:nvPr/>
        </p:nvCxnSpPr>
        <p:spPr>
          <a:xfrm>
            <a:off x="1725259" y="3751444"/>
            <a:ext cx="759285" cy="152443"/>
          </a:xfrm>
          <a:prstGeom prst="curvedConnector3">
            <a:avLst>
              <a:gd name="adj1" fmla="val 50000"/>
            </a:avLst>
          </a:prstGeom>
          <a:ln w="38100">
            <a:solidFill>
              <a:srgbClr val="FF99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ítulo 1">
            <a:extLst>
              <a:ext uri="{FF2B5EF4-FFF2-40B4-BE49-F238E27FC236}">
                <a16:creationId xmlns:a16="http://schemas.microsoft.com/office/drawing/2014/main" id="{F693F080-944D-6475-FCC0-1F82649D48B4}"/>
              </a:ext>
            </a:extLst>
          </p:cNvPr>
          <p:cNvSpPr txBox="1">
            <a:spLocks/>
          </p:cNvSpPr>
          <p:nvPr/>
        </p:nvSpPr>
        <p:spPr>
          <a:xfrm>
            <a:off x="592997" y="705532"/>
            <a:ext cx="10682597" cy="91809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800" b="1" cap="none">
                <a:solidFill>
                  <a:srgbClr val="F17F1A"/>
                </a:solidFill>
                <a:latin typeface="Times New Roman"/>
                <a:cs typeface="Times New Roman"/>
              </a:rPr>
              <a:t>Sprints e principais recursos usados</a:t>
            </a:r>
          </a:p>
        </p:txBody>
      </p:sp>
    </p:spTree>
    <p:extLst>
      <p:ext uri="{BB962C8B-B14F-4D97-AF65-F5344CB8AC3E}">
        <p14:creationId xmlns:p14="http://schemas.microsoft.com/office/powerpoint/2010/main" val="2470728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FE45973-5A4B-B4A5-1173-AF30FBAA0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08"/>
            <a:ext cx="12192000" cy="4806615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5315825A-DC39-B73D-67D3-FE6110AE524E}"/>
              </a:ext>
            </a:extLst>
          </p:cNvPr>
          <p:cNvSpPr txBox="1">
            <a:spLocks/>
          </p:cNvSpPr>
          <p:nvPr/>
        </p:nvSpPr>
        <p:spPr>
          <a:xfrm>
            <a:off x="4011969" y="4906558"/>
            <a:ext cx="4155467" cy="1499616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1" cap="none">
                <a:solidFill>
                  <a:schemeClr val="tx1"/>
                </a:solidFill>
                <a:latin typeface="Times New Roman"/>
                <a:cs typeface="Times New Roman"/>
              </a:rPr>
              <a:t>Detalhes do Projeto</a:t>
            </a:r>
          </a:p>
        </p:txBody>
      </p:sp>
      <p:sp>
        <p:nvSpPr>
          <p:cNvPr id="14" name="Subtítulo 2">
            <a:extLst>
              <a:ext uri="{FF2B5EF4-FFF2-40B4-BE49-F238E27FC236}">
                <a16:creationId xmlns:a16="http://schemas.microsoft.com/office/drawing/2014/main" id="{37D5F220-7296-DAA3-216D-A0F52AE224B8}"/>
              </a:ext>
            </a:extLst>
          </p:cNvPr>
          <p:cNvSpPr txBox="1">
            <a:spLocks/>
          </p:cNvSpPr>
          <p:nvPr/>
        </p:nvSpPr>
        <p:spPr>
          <a:xfrm>
            <a:off x="6659395" y="6127833"/>
            <a:ext cx="1512050" cy="378242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b="1"/>
              <a:t>Informações</a:t>
            </a:r>
          </a:p>
        </p:txBody>
      </p:sp>
    </p:spTree>
    <p:extLst>
      <p:ext uri="{BB962C8B-B14F-4D97-AF65-F5344CB8AC3E}">
        <p14:creationId xmlns:p14="http://schemas.microsoft.com/office/powerpoint/2010/main" val="1822875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>
            <a:extLst>
              <a:ext uri="{FF2B5EF4-FFF2-40B4-BE49-F238E27FC236}">
                <a16:creationId xmlns:a16="http://schemas.microsoft.com/office/drawing/2014/main" id="{8E8CF8BD-B9C5-5EED-3FF4-936FC3AAD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5426" y="437950"/>
            <a:ext cx="2071437" cy="3064444"/>
          </a:xfrm>
          <a:prstGeom prst="rect">
            <a:avLst/>
          </a:prstGeom>
        </p:spPr>
      </p:pic>
      <p:pic>
        <p:nvPicPr>
          <p:cNvPr id="25" name="Espaço Reservado para Conteúdo 7" descr="Texto&#10;&#10;Descrição gerada automaticamente">
            <a:extLst>
              <a:ext uri="{FF2B5EF4-FFF2-40B4-BE49-F238E27FC236}">
                <a16:creationId xmlns:a16="http://schemas.microsoft.com/office/drawing/2014/main" id="{2694370F-FF2A-9ECE-C240-BA5437E9B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9418" y="3579395"/>
            <a:ext cx="2080750" cy="2729332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FF061544-C4A6-49A7-BB5E-5F7A9F3275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19" b="-377"/>
          <a:stretch/>
        </p:blipFill>
        <p:spPr>
          <a:xfrm>
            <a:off x="6096953" y="439153"/>
            <a:ext cx="2665004" cy="5861363"/>
          </a:xfrm>
          <a:prstGeom prst="rect">
            <a:avLst/>
          </a:prstGeom>
        </p:spPr>
      </p:pic>
      <p:sp>
        <p:nvSpPr>
          <p:cNvPr id="29" name="CaixaDeTexto 28">
            <a:extLst>
              <a:ext uri="{FF2B5EF4-FFF2-40B4-BE49-F238E27FC236}">
                <a16:creationId xmlns:a16="http://schemas.microsoft.com/office/drawing/2014/main" id="{E86045DB-3CE8-3925-7EC5-FD7184495B33}"/>
              </a:ext>
            </a:extLst>
          </p:cNvPr>
          <p:cNvSpPr txBox="1"/>
          <p:nvPr/>
        </p:nvSpPr>
        <p:spPr>
          <a:xfrm>
            <a:off x="604402" y="2912736"/>
            <a:ext cx="4277226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/>
              <a:t>  O Estúdio </a:t>
            </a:r>
            <a:r>
              <a:rPr lang="pt-BR" err="1"/>
              <a:t>Proz</a:t>
            </a:r>
            <a:r>
              <a:rPr lang="pt-BR"/>
              <a:t> </a:t>
            </a:r>
            <a:r>
              <a:rPr lang="pt-BR" err="1"/>
              <a:t>Arts</a:t>
            </a:r>
            <a:r>
              <a:rPr lang="pt-BR"/>
              <a:t> foi criado com foco na criação e desenvolvimento de jogos para diversas plataformas, com base na: </a:t>
            </a:r>
          </a:p>
          <a:p>
            <a:pPr algn="just"/>
            <a:endParaRPr lang="pt-BR"/>
          </a:p>
          <a:p>
            <a:pPr marL="742950" lvl="1" indent="-285750" algn="just">
              <a:buFont typeface="Arial"/>
              <a:buChar char="•"/>
            </a:pPr>
            <a:r>
              <a:rPr lang="pt-BR"/>
              <a:t>Concepção;</a:t>
            </a:r>
          </a:p>
          <a:p>
            <a:pPr marL="742950" lvl="1" indent="-285750" algn="just">
              <a:buFont typeface="Arial"/>
              <a:buChar char="•"/>
            </a:pPr>
            <a:r>
              <a:rPr lang="pt-BR"/>
              <a:t>Desenvolvimento;</a:t>
            </a:r>
          </a:p>
          <a:p>
            <a:pPr marL="742950" lvl="1" indent="-285750" algn="just">
              <a:buFont typeface="Arial"/>
              <a:buChar char="•"/>
            </a:pPr>
            <a:r>
              <a:rPr lang="pt-BR"/>
              <a:t>Comercialização;</a:t>
            </a:r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7D9F29FB-0DE7-2A86-6148-BC49AE8392C0}"/>
              </a:ext>
            </a:extLst>
          </p:cNvPr>
          <p:cNvSpPr txBox="1">
            <a:spLocks/>
          </p:cNvSpPr>
          <p:nvPr/>
        </p:nvSpPr>
        <p:spPr>
          <a:xfrm>
            <a:off x="604402" y="787496"/>
            <a:ext cx="5091860" cy="167006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cap="none">
                <a:solidFill>
                  <a:srgbClr val="F17F1A"/>
                </a:solidFill>
                <a:latin typeface="Times New Roman"/>
                <a:cs typeface="Times New Roman"/>
              </a:rPr>
              <a:t>Escopo do Projeto</a:t>
            </a:r>
            <a:endParaRPr lang="pt-BR" sz="5400">
              <a:solidFill>
                <a:srgbClr val="F17F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868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218F1B26-BB52-050A-F1C6-71B21EA54FB1}"/>
              </a:ext>
            </a:extLst>
          </p:cNvPr>
          <p:cNvCxnSpPr/>
          <p:nvPr/>
        </p:nvCxnSpPr>
        <p:spPr>
          <a:xfrm>
            <a:off x="1129327" y="3959975"/>
            <a:ext cx="9014603" cy="1"/>
          </a:xfrm>
          <a:prstGeom prst="straightConnector1">
            <a:avLst/>
          </a:prstGeom>
          <a:ln w="28575">
            <a:solidFill>
              <a:srgbClr val="F17F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85FE6970-D947-7834-E074-82F9C11E1387}"/>
              </a:ext>
            </a:extLst>
          </p:cNvPr>
          <p:cNvCxnSpPr>
            <a:cxnSpLocks/>
          </p:cNvCxnSpPr>
          <p:nvPr/>
        </p:nvCxnSpPr>
        <p:spPr>
          <a:xfrm>
            <a:off x="1540804" y="3959975"/>
            <a:ext cx="0" cy="768246"/>
          </a:xfrm>
          <a:prstGeom prst="straightConnector1">
            <a:avLst/>
          </a:prstGeom>
          <a:ln w="28575">
            <a:solidFill>
              <a:srgbClr val="F17F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A72C336B-9FB9-E09D-9875-62DD86A8468F}"/>
              </a:ext>
            </a:extLst>
          </p:cNvPr>
          <p:cNvSpPr txBox="1"/>
          <p:nvPr/>
        </p:nvSpPr>
        <p:spPr>
          <a:xfrm>
            <a:off x="686365" y="4728220"/>
            <a:ext cx="3046183" cy="1754326"/>
          </a:xfrm>
          <a:prstGeom prst="rect">
            <a:avLst/>
          </a:prstGeom>
          <a:noFill/>
          <a:ln>
            <a:solidFill>
              <a:srgbClr val="F17F1A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/>
              <a:t>Mostrar informações sobre os produtos construídos e desenvolvidos pela </a:t>
            </a:r>
            <a:r>
              <a:rPr lang="pt-BR" err="1"/>
              <a:t>Proz</a:t>
            </a:r>
            <a:r>
              <a:rPr lang="pt-BR"/>
              <a:t> </a:t>
            </a:r>
            <a:r>
              <a:rPr lang="pt-BR" err="1"/>
              <a:t>Arts</a:t>
            </a:r>
            <a:r>
              <a:rPr lang="pt-BR"/>
              <a:t> sem login de usuário, mas com assinatura de notícias para o e-mail do visitante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6B41211A-F506-DA92-A88B-6911053D71D8}"/>
              </a:ext>
            </a:extLst>
          </p:cNvPr>
          <p:cNvCxnSpPr>
            <a:cxnSpLocks/>
          </p:cNvCxnSpPr>
          <p:nvPr/>
        </p:nvCxnSpPr>
        <p:spPr>
          <a:xfrm>
            <a:off x="6173956" y="3959975"/>
            <a:ext cx="0" cy="768246"/>
          </a:xfrm>
          <a:prstGeom prst="straightConnector1">
            <a:avLst/>
          </a:prstGeom>
          <a:ln w="28575">
            <a:solidFill>
              <a:srgbClr val="F17F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3E7A7DA3-5C13-D221-BCB0-B6489816B007}"/>
              </a:ext>
            </a:extLst>
          </p:cNvPr>
          <p:cNvSpPr txBox="1"/>
          <p:nvPr/>
        </p:nvSpPr>
        <p:spPr>
          <a:xfrm>
            <a:off x="4834935" y="4728220"/>
            <a:ext cx="2844898" cy="1200329"/>
          </a:xfrm>
          <a:prstGeom prst="rect">
            <a:avLst/>
          </a:prstGeom>
          <a:noFill/>
          <a:ln>
            <a:solidFill>
              <a:srgbClr val="F17F1A"/>
            </a:solidFill>
          </a:ln>
        </p:spPr>
        <p:txBody>
          <a:bodyPr wrap="square" rtlCol="0">
            <a:spAutoFit/>
          </a:bodyPr>
          <a:lstStyle/>
          <a:p>
            <a:r>
              <a:rPr lang="pt-BR"/>
              <a:t>Adicionar as funcionalidades de Login e cadastro de usuários com validação de campos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75A0393-15DC-B235-19A5-3AACEA965BFD}"/>
              </a:ext>
            </a:extLst>
          </p:cNvPr>
          <p:cNvCxnSpPr>
            <a:cxnSpLocks/>
          </p:cNvCxnSpPr>
          <p:nvPr/>
        </p:nvCxnSpPr>
        <p:spPr>
          <a:xfrm>
            <a:off x="10143930" y="3959974"/>
            <a:ext cx="0" cy="768246"/>
          </a:xfrm>
          <a:prstGeom prst="straightConnector1">
            <a:avLst/>
          </a:prstGeom>
          <a:ln w="28575">
            <a:solidFill>
              <a:srgbClr val="F17F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4FABF4E-FD92-A655-EA4E-F6359BF30987}"/>
              </a:ext>
            </a:extLst>
          </p:cNvPr>
          <p:cNvSpPr txBox="1"/>
          <p:nvPr/>
        </p:nvSpPr>
        <p:spPr>
          <a:xfrm>
            <a:off x="7987430" y="2370434"/>
            <a:ext cx="2723413" cy="646331"/>
          </a:xfrm>
          <a:prstGeom prst="rect">
            <a:avLst/>
          </a:prstGeom>
          <a:noFill/>
          <a:ln>
            <a:solidFill>
              <a:srgbClr val="F17F1A"/>
            </a:solidFill>
          </a:ln>
        </p:spPr>
        <p:txBody>
          <a:bodyPr wrap="square" rtlCol="0">
            <a:spAutoFit/>
          </a:bodyPr>
          <a:lstStyle/>
          <a:p>
            <a:r>
              <a:rPr lang="pt-BR"/>
              <a:t>Modelagem do problema no DER e MER.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3A87107-E34B-517A-A7C4-4E780E9BF93D}"/>
              </a:ext>
            </a:extLst>
          </p:cNvPr>
          <p:cNvSpPr txBox="1"/>
          <p:nvPr/>
        </p:nvSpPr>
        <p:spPr>
          <a:xfrm>
            <a:off x="4360483" y="2231935"/>
            <a:ext cx="2723413" cy="923330"/>
          </a:xfrm>
          <a:prstGeom prst="rect">
            <a:avLst/>
          </a:prstGeom>
          <a:noFill/>
          <a:ln>
            <a:solidFill>
              <a:srgbClr val="F17F1A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/>
              <a:t>Incluir referências à </a:t>
            </a:r>
            <a:r>
              <a:rPr lang="pt-BR" err="1"/>
              <a:t>Steam</a:t>
            </a:r>
            <a:r>
              <a:rPr lang="pt-BR"/>
              <a:t> quando o usuário clicar sob o jogo</a:t>
            </a:r>
          </a:p>
        </p:txBody>
      </p:sp>
      <p:cxnSp>
        <p:nvCxnSpPr>
          <p:cNvPr id="14" name="Conector: Angulado 13">
            <a:extLst>
              <a:ext uri="{FF2B5EF4-FFF2-40B4-BE49-F238E27FC236}">
                <a16:creationId xmlns:a16="http://schemas.microsoft.com/office/drawing/2014/main" id="{FBA91325-7581-FE1F-AF2B-69FC9C0EC019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2713302" y="2693600"/>
            <a:ext cx="1647181" cy="1266375"/>
          </a:xfrm>
          <a:prstGeom prst="bentConnector3">
            <a:avLst>
              <a:gd name="adj1" fmla="val -963"/>
            </a:avLst>
          </a:prstGeom>
          <a:ln w="28575">
            <a:solidFill>
              <a:srgbClr val="F17F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: Angulado 17">
            <a:extLst>
              <a:ext uri="{FF2B5EF4-FFF2-40B4-BE49-F238E27FC236}">
                <a16:creationId xmlns:a16="http://schemas.microsoft.com/office/drawing/2014/main" id="{B61AECB5-B62A-A87F-43BF-B989F1E3050C}"/>
              </a:ext>
            </a:extLst>
          </p:cNvPr>
          <p:cNvCxnSpPr>
            <a:cxnSpLocks/>
            <a:endCxn id="11" idx="1"/>
          </p:cNvCxnSpPr>
          <p:nvPr/>
        </p:nvCxnSpPr>
        <p:spPr>
          <a:xfrm rot="5400000" flipH="1" flipV="1">
            <a:off x="7209463" y="3182007"/>
            <a:ext cx="1266374" cy="289560"/>
          </a:xfrm>
          <a:prstGeom prst="bentConnector2">
            <a:avLst/>
          </a:prstGeom>
          <a:ln w="28575">
            <a:solidFill>
              <a:srgbClr val="F17F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A32390AE-8A41-B2A4-A5CD-1300B66C78E5}"/>
              </a:ext>
            </a:extLst>
          </p:cNvPr>
          <p:cNvSpPr txBox="1"/>
          <p:nvPr/>
        </p:nvSpPr>
        <p:spPr>
          <a:xfrm>
            <a:off x="8464746" y="4728220"/>
            <a:ext cx="2844898" cy="923330"/>
          </a:xfrm>
          <a:prstGeom prst="rect">
            <a:avLst/>
          </a:prstGeom>
          <a:noFill/>
          <a:ln>
            <a:solidFill>
              <a:srgbClr val="F17F1A"/>
            </a:solidFill>
          </a:ln>
        </p:spPr>
        <p:txBody>
          <a:bodyPr wrap="square" rtlCol="0">
            <a:spAutoFit/>
          </a:bodyPr>
          <a:lstStyle/>
          <a:p>
            <a:r>
              <a:rPr lang="pt-BR"/>
              <a:t>Entrega e apresentação do projeto como prova de conceito</a:t>
            </a:r>
          </a:p>
        </p:txBody>
      </p:sp>
      <p:sp>
        <p:nvSpPr>
          <p:cNvPr id="25" name="Título 1">
            <a:extLst>
              <a:ext uri="{FF2B5EF4-FFF2-40B4-BE49-F238E27FC236}">
                <a16:creationId xmlns:a16="http://schemas.microsoft.com/office/drawing/2014/main" id="{218CC9FE-1C94-609C-001E-5013F3AB6377}"/>
              </a:ext>
            </a:extLst>
          </p:cNvPr>
          <p:cNvSpPr txBox="1">
            <a:spLocks/>
          </p:cNvSpPr>
          <p:nvPr/>
        </p:nvSpPr>
        <p:spPr>
          <a:xfrm>
            <a:off x="484482" y="803645"/>
            <a:ext cx="6059768" cy="92333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cap="none">
                <a:solidFill>
                  <a:srgbClr val="F17F1A"/>
                </a:solidFill>
                <a:latin typeface="Times New Roman"/>
                <a:cs typeface="Times New Roman"/>
              </a:rPr>
              <a:t>Decisões de projeto</a:t>
            </a:r>
            <a:endParaRPr lang="pt-BR" sz="5400">
              <a:solidFill>
                <a:srgbClr val="F17F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2701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">
            <a:extLst>
              <a:ext uri="{FF2B5EF4-FFF2-40B4-BE49-F238E27FC236}">
                <a16:creationId xmlns:a16="http://schemas.microsoft.com/office/drawing/2014/main" id="{BFCA35F4-7D08-A576-E367-627461E02D18}"/>
              </a:ext>
            </a:extLst>
          </p:cNvPr>
          <p:cNvSpPr txBox="1">
            <a:spLocks/>
          </p:cNvSpPr>
          <p:nvPr/>
        </p:nvSpPr>
        <p:spPr>
          <a:xfrm>
            <a:off x="6438818" y="912036"/>
            <a:ext cx="5344106" cy="860617"/>
          </a:xfrm>
          <a:prstGeom prst="rect">
            <a:avLst/>
          </a:prstGeom>
        </p:spPr>
        <p:txBody>
          <a:bodyPr lIns="91440" tIns="45720" rIns="91440" bIns="45720" anchor="t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1" cap="none">
                <a:solidFill>
                  <a:srgbClr val="F17F1A"/>
                </a:solidFill>
                <a:latin typeface="Times New Roman"/>
                <a:cs typeface="Times New Roman"/>
              </a:rPr>
              <a:t>Desenvolvimento</a:t>
            </a:r>
          </a:p>
        </p:txBody>
      </p:sp>
      <p:sp>
        <p:nvSpPr>
          <p:cNvPr id="19" name="Subtítulo 2">
            <a:extLst>
              <a:ext uri="{FF2B5EF4-FFF2-40B4-BE49-F238E27FC236}">
                <a16:creationId xmlns:a16="http://schemas.microsoft.com/office/drawing/2014/main" id="{E777CD89-B4C9-DAFE-1EEF-E12CDA46CADC}"/>
              </a:ext>
            </a:extLst>
          </p:cNvPr>
          <p:cNvSpPr txBox="1">
            <a:spLocks/>
          </p:cNvSpPr>
          <p:nvPr/>
        </p:nvSpPr>
        <p:spPr>
          <a:xfrm>
            <a:off x="6438818" y="1965533"/>
            <a:ext cx="5161629" cy="1350796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000" b="1">
                <a:solidFill>
                  <a:srgbClr val="F17F1A"/>
                </a:solidFill>
              </a:rPr>
              <a:t>Home</a:t>
            </a:r>
            <a:endParaRPr lang="pt-BR">
              <a:solidFill>
                <a:srgbClr val="FFFFFF"/>
              </a:solidFill>
            </a:endParaRPr>
          </a:p>
          <a:p>
            <a:pPr marL="0" indent="0" algn="ctr">
              <a:buNone/>
            </a:pPr>
            <a:r>
              <a:rPr lang="pt-BR" sz="2000" b="1">
                <a:solidFill>
                  <a:srgbClr val="F17F1A"/>
                </a:solidFill>
              </a:rPr>
              <a:t>Sobre | Compromisso | Jogos | Comunidade</a:t>
            </a:r>
            <a:endParaRPr lang="pt-BR">
              <a:solidFill>
                <a:srgbClr val="FFFFFF"/>
              </a:solidFill>
            </a:endParaRPr>
          </a:p>
          <a:p>
            <a:pPr marL="0" indent="0" algn="ctr">
              <a:buNone/>
            </a:pPr>
            <a:r>
              <a:rPr lang="pt-BR" sz="2000" b="1">
                <a:solidFill>
                  <a:srgbClr val="F17F1A"/>
                </a:solidFill>
              </a:rPr>
              <a:t> Login | Cadastro</a:t>
            </a:r>
            <a:endParaRPr lang="pt-BR"/>
          </a:p>
        </p:txBody>
      </p:sp>
      <p:sp>
        <p:nvSpPr>
          <p:cNvPr id="22" name="CaixaDeTexto 20">
            <a:extLst>
              <a:ext uri="{FF2B5EF4-FFF2-40B4-BE49-F238E27FC236}">
                <a16:creationId xmlns:a16="http://schemas.microsoft.com/office/drawing/2014/main" id="{52E6D40F-4871-8098-8819-48A354D26749}"/>
              </a:ext>
            </a:extLst>
          </p:cNvPr>
          <p:cNvSpPr txBox="1"/>
          <p:nvPr/>
        </p:nvSpPr>
        <p:spPr>
          <a:xfrm>
            <a:off x="7018422" y="3509210"/>
            <a:ext cx="4277226" cy="1200329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  O site possui estruturas fixas que se repetem em todas as páginas, mantendo a harmonia entre os elementos, e o projeto como um todo.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B6688D23-5CFD-610C-0C56-CD3F23F160A9}"/>
              </a:ext>
            </a:extLst>
          </p:cNvPr>
          <p:cNvGrpSpPr/>
          <p:nvPr/>
        </p:nvGrpSpPr>
        <p:grpSpPr>
          <a:xfrm>
            <a:off x="409075" y="248654"/>
            <a:ext cx="4315402" cy="6358575"/>
            <a:chOff x="479259" y="208549"/>
            <a:chExt cx="4315402" cy="6358575"/>
          </a:xfrm>
        </p:grpSpPr>
        <p:pic>
          <p:nvPicPr>
            <p:cNvPr id="15" name="Imagem 14" descr="Interface gráfica do usuário, Site&#10;&#10;Descrição gerada automaticamente">
              <a:extLst>
                <a:ext uri="{FF2B5EF4-FFF2-40B4-BE49-F238E27FC236}">
                  <a16:creationId xmlns:a16="http://schemas.microsoft.com/office/drawing/2014/main" id="{5DC816B7-71BD-7A70-CF2E-491939555F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884" r="691" b="95652"/>
            <a:stretch/>
          </p:blipFill>
          <p:spPr>
            <a:xfrm>
              <a:off x="479260" y="208549"/>
              <a:ext cx="4315362" cy="170299"/>
            </a:xfrm>
            <a:prstGeom prst="rect">
              <a:avLst/>
            </a:prstGeom>
          </p:spPr>
        </p:pic>
        <p:pic>
          <p:nvPicPr>
            <p:cNvPr id="2" name="Imagem 1" descr="Interface gráfica do usuário, Site&#10;&#10;Descrição gerada automaticamente">
              <a:extLst>
                <a:ext uri="{FF2B5EF4-FFF2-40B4-BE49-F238E27FC236}">
                  <a16:creationId xmlns:a16="http://schemas.microsoft.com/office/drawing/2014/main" id="{C3A870FB-6F4E-7508-C573-B66309B161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927" r="922" b="78116"/>
            <a:stretch/>
          </p:blipFill>
          <p:spPr>
            <a:xfrm>
              <a:off x="479260" y="469233"/>
              <a:ext cx="4305342" cy="1171957"/>
            </a:xfrm>
            <a:prstGeom prst="rect">
              <a:avLst/>
            </a:prstGeom>
          </p:spPr>
        </p:pic>
        <p:pic>
          <p:nvPicPr>
            <p:cNvPr id="4" name="Imagem 3" descr="Interface gráfica do usuário, Site&#10;&#10;Descrição gerada automaticamente">
              <a:extLst>
                <a:ext uri="{FF2B5EF4-FFF2-40B4-BE49-F238E27FC236}">
                  <a16:creationId xmlns:a16="http://schemas.microsoft.com/office/drawing/2014/main" id="{C9BB4AD5-127F-C017-6966-15C1652F59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2174" r="1152" b="44783"/>
            <a:stretch/>
          </p:blipFill>
          <p:spPr>
            <a:xfrm>
              <a:off x="499313" y="1732548"/>
              <a:ext cx="4295348" cy="2283751"/>
            </a:xfrm>
            <a:prstGeom prst="rect">
              <a:avLst/>
            </a:prstGeom>
          </p:spPr>
        </p:pic>
        <p:pic>
          <p:nvPicPr>
            <p:cNvPr id="5" name="Imagem 4" descr="Interface gráfica do usuário, Site&#10;&#10;Descrição gerada automaticamente">
              <a:extLst>
                <a:ext uri="{FF2B5EF4-FFF2-40B4-BE49-F238E27FC236}">
                  <a16:creationId xmlns:a16="http://schemas.microsoft.com/office/drawing/2014/main" id="{EB2C7C5E-6F65-6640-F723-3CFA2324C3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6168" r="1613" b="23657"/>
            <a:stretch/>
          </p:blipFill>
          <p:spPr>
            <a:xfrm>
              <a:off x="499313" y="4108785"/>
              <a:ext cx="4275320" cy="1394314"/>
            </a:xfrm>
            <a:prstGeom prst="rect">
              <a:avLst/>
            </a:prstGeom>
          </p:spPr>
        </p:pic>
        <p:pic>
          <p:nvPicPr>
            <p:cNvPr id="6" name="Imagem 5" descr="Interface gráfica do usuário, Site&#10;&#10;Descrição gerada automaticamente">
              <a:extLst>
                <a:ext uri="{FF2B5EF4-FFF2-40B4-BE49-F238E27FC236}">
                  <a16:creationId xmlns:a16="http://schemas.microsoft.com/office/drawing/2014/main" id="{D75A915D-959E-E583-5BB6-0B110E3FD2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461" t="76308" r="1843" b="9448"/>
            <a:stretch/>
          </p:blipFill>
          <p:spPr>
            <a:xfrm>
              <a:off x="479259" y="5582653"/>
              <a:ext cx="4285337" cy="984471"/>
            </a:xfrm>
            <a:prstGeom prst="rect">
              <a:avLst/>
            </a:prstGeom>
          </p:spPr>
        </p:pic>
      </p:grpSp>
      <p:sp>
        <p:nvSpPr>
          <p:cNvPr id="9" name="Subtítulo 2">
            <a:extLst>
              <a:ext uri="{FF2B5EF4-FFF2-40B4-BE49-F238E27FC236}">
                <a16:creationId xmlns:a16="http://schemas.microsoft.com/office/drawing/2014/main" id="{BFD5915B-6E0F-C711-BDB3-CF5569EC7C22}"/>
              </a:ext>
            </a:extLst>
          </p:cNvPr>
          <p:cNvSpPr txBox="1">
            <a:spLocks/>
          </p:cNvSpPr>
          <p:nvPr/>
        </p:nvSpPr>
        <p:spPr>
          <a:xfrm>
            <a:off x="4716297" y="204286"/>
            <a:ext cx="1231314" cy="388271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>
                <a:solidFill>
                  <a:srgbClr val="EAEAEA"/>
                </a:solidFill>
              </a:rPr>
              <a:t>&lt;header&gt;</a:t>
            </a:r>
            <a:endParaRPr lang="pt-BR" sz="1600">
              <a:solidFill>
                <a:srgbClr val="EAEAEA"/>
              </a:solidFill>
            </a:endParaRP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09628255-E238-61E6-495D-4855D1713700}"/>
              </a:ext>
            </a:extLst>
          </p:cNvPr>
          <p:cNvSpPr txBox="1">
            <a:spLocks/>
          </p:cNvSpPr>
          <p:nvPr/>
        </p:nvSpPr>
        <p:spPr>
          <a:xfrm>
            <a:off x="4716297" y="5939339"/>
            <a:ext cx="1231314" cy="388271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>
                <a:solidFill>
                  <a:srgbClr val="EAEAEA"/>
                </a:solidFill>
              </a:rPr>
              <a:t>&lt;</a:t>
            </a:r>
            <a:r>
              <a:rPr lang="pt-BR" sz="1600" b="1" err="1">
                <a:solidFill>
                  <a:srgbClr val="EAEAEA"/>
                </a:solidFill>
              </a:rPr>
              <a:t>footer</a:t>
            </a:r>
            <a:r>
              <a:rPr lang="pt-BR" sz="1600" b="1">
                <a:solidFill>
                  <a:srgbClr val="EAEAEA"/>
                </a:solidFill>
              </a:rPr>
              <a:t>&gt;</a:t>
            </a:r>
            <a:endParaRPr lang="pt-BR" sz="1600">
              <a:solidFill>
                <a:srgbClr val="EAEAEA"/>
              </a:solidFill>
            </a:endParaRPr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B1D115DF-05D5-605A-AE40-F6D332F77521}"/>
              </a:ext>
            </a:extLst>
          </p:cNvPr>
          <p:cNvSpPr txBox="1">
            <a:spLocks/>
          </p:cNvSpPr>
          <p:nvPr/>
        </p:nvSpPr>
        <p:spPr>
          <a:xfrm rot="5400000">
            <a:off x="5480303" y="2886722"/>
            <a:ext cx="1231314" cy="388271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>
                <a:solidFill>
                  <a:srgbClr val="EAEAEA"/>
                </a:solidFill>
              </a:rPr>
              <a:t>&lt;</a:t>
            </a:r>
            <a:r>
              <a:rPr lang="pt-BR" sz="1600" b="1" err="1">
                <a:solidFill>
                  <a:srgbClr val="EAEAEA"/>
                </a:solidFill>
              </a:rPr>
              <a:t>main</a:t>
            </a:r>
            <a:r>
              <a:rPr lang="pt-BR" sz="1600" b="1">
                <a:solidFill>
                  <a:srgbClr val="EAEAEA"/>
                </a:solidFill>
              </a:rPr>
              <a:t>&gt;</a:t>
            </a:r>
            <a:endParaRPr lang="pt-BR">
              <a:solidFill>
                <a:srgbClr val="EAEAEA"/>
              </a:solidFill>
            </a:endParaRPr>
          </a:p>
        </p:txBody>
      </p:sp>
      <p:sp>
        <p:nvSpPr>
          <p:cNvPr id="3" name="Chave Direita 2">
            <a:extLst>
              <a:ext uri="{FF2B5EF4-FFF2-40B4-BE49-F238E27FC236}">
                <a16:creationId xmlns:a16="http://schemas.microsoft.com/office/drawing/2014/main" id="{6AD4EE7A-652E-F0E1-E37C-41CA669B7ABA}"/>
              </a:ext>
            </a:extLst>
          </p:cNvPr>
          <p:cNvSpPr/>
          <p:nvPr/>
        </p:nvSpPr>
        <p:spPr>
          <a:xfrm>
            <a:off x="5050117" y="537882"/>
            <a:ext cx="848264" cy="506083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BB5DDB61-0F82-0E46-7B65-4D40544D762B}"/>
              </a:ext>
            </a:extLst>
          </p:cNvPr>
          <p:cNvSpPr txBox="1">
            <a:spLocks/>
          </p:cNvSpPr>
          <p:nvPr/>
        </p:nvSpPr>
        <p:spPr>
          <a:xfrm rot="5400000">
            <a:off x="4626288" y="4649387"/>
            <a:ext cx="1231314" cy="388271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>
                <a:solidFill>
                  <a:srgbClr val="EAEAEA"/>
                </a:solidFill>
              </a:rPr>
              <a:t>&lt;</a:t>
            </a:r>
            <a:r>
              <a:rPr lang="pt-BR" sz="1600" b="1" err="1">
                <a:solidFill>
                  <a:srgbClr val="EAEAEA"/>
                </a:solidFill>
              </a:rPr>
              <a:t>section</a:t>
            </a:r>
            <a:r>
              <a:rPr lang="pt-BR" sz="1600" b="1">
                <a:solidFill>
                  <a:srgbClr val="EAEAEA"/>
                </a:solidFill>
              </a:rPr>
              <a:t>&gt;</a:t>
            </a:r>
            <a:endParaRPr lang="pt-BR">
              <a:solidFill>
                <a:srgbClr val="EAEAEA"/>
              </a:solidFill>
            </a:endParaRPr>
          </a:p>
        </p:txBody>
      </p:sp>
      <p:sp>
        <p:nvSpPr>
          <p:cNvPr id="14" name="Subtítulo 2">
            <a:extLst>
              <a:ext uri="{FF2B5EF4-FFF2-40B4-BE49-F238E27FC236}">
                <a16:creationId xmlns:a16="http://schemas.microsoft.com/office/drawing/2014/main" id="{5AF60E0D-3505-9B2C-31EE-8609D3ADCCB2}"/>
              </a:ext>
            </a:extLst>
          </p:cNvPr>
          <p:cNvSpPr txBox="1">
            <a:spLocks/>
          </p:cNvSpPr>
          <p:nvPr/>
        </p:nvSpPr>
        <p:spPr>
          <a:xfrm rot="5400000">
            <a:off x="4626288" y="2694065"/>
            <a:ext cx="1231314" cy="388271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>
                <a:solidFill>
                  <a:srgbClr val="EAEAEA"/>
                </a:solidFill>
              </a:rPr>
              <a:t>&lt;</a:t>
            </a:r>
            <a:r>
              <a:rPr lang="pt-BR" sz="1600" b="1" err="1">
                <a:solidFill>
                  <a:srgbClr val="EAEAEA"/>
                </a:solidFill>
              </a:rPr>
              <a:t>main</a:t>
            </a:r>
            <a:r>
              <a:rPr lang="pt-BR" sz="1600" b="1">
                <a:solidFill>
                  <a:srgbClr val="EAEAEA"/>
                </a:solidFill>
              </a:rPr>
              <a:t>&gt;</a:t>
            </a:r>
            <a:endParaRPr lang="pt-BR">
              <a:solidFill>
                <a:srgbClr val="EAEAEA"/>
              </a:solidFill>
            </a:endParaRPr>
          </a:p>
        </p:txBody>
      </p:sp>
      <p:sp>
        <p:nvSpPr>
          <p:cNvPr id="18" name="Subtítulo 2">
            <a:extLst>
              <a:ext uri="{FF2B5EF4-FFF2-40B4-BE49-F238E27FC236}">
                <a16:creationId xmlns:a16="http://schemas.microsoft.com/office/drawing/2014/main" id="{0B7095C3-0750-4750-3F4F-37A9BECB022E}"/>
              </a:ext>
            </a:extLst>
          </p:cNvPr>
          <p:cNvSpPr txBox="1">
            <a:spLocks/>
          </p:cNvSpPr>
          <p:nvPr/>
        </p:nvSpPr>
        <p:spPr>
          <a:xfrm rot="5400000">
            <a:off x="4669420" y="825009"/>
            <a:ext cx="1231314" cy="388271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600" b="1">
                <a:solidFill>
                  <a:srgbClr val="EAEAEA"/>
                </a:solidFill>
              </a:rPr>
              <a:t>&lt;</a:t>
            </a:r>
            <a:r>
              <a:rPr lang="pt-BR" sz="1600" b="1" err="1">
                <a:solidFill>
                  <a:srgbClr val="EAEAEA"/>
                </a:solidFill>
              </a:rPr>
              <a:t>main</a:t>
            </a:r>
            <a:r>
              <a:rPr lang="pt-BR" sz="1600" b="1">
                <a:solidFill>
                  <a:srgbClr val="EAEAEA"/>
                </a:solidFill>
              </a:rPr>
              <a:t>&gt;</a:t>
            </a:r>
            <a:endParaRPr lang="pt-BR">
              <a:solidFill>
                <a:srgbClr val="EAEAE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6053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5DC816B7-71BD-7A70-CF2E-491939555F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84" r="230" b="9565"/>
          <a:stretch/>
        </p:blipFill>
        <p:spPr>
          <a:xfrm>
            <a:off x="419102" y="368970"/>
            <a:ext cx="4335393" cy="6120757"/>
          </a:xfrm>
          <a:prstGeom prst="rect">
            <a:avLst/>
          </a:prstGeom>
        </p:spPr>
      </p:pic>
      <p:sp>
        <p:nvSpPr>
          <p:cNvPr id="19" name="Subtítulo 2">
            <a:extLst>
              <a:ext uri="{FF2B5EF4-FFF2-40B4-BE49-F238E27FC236}">
                <a16:creationId xmlns:a16="http://schemas.microsoft.com/office/drawing/2014/main" id="{E777CD89-B4C9-DAFE-1EEF-E12CDA46CADC}"/>
              </a:ext>
            </a:extLst>
          </p:cNvPr>
          <p:cNvSpPr txBox="1">
            <a:spLocks/>
          </p:cNvSpPr>
          <p:nvPr/>
        </p:nvSpPr>
        <p:spPr>
          <a:xfrm>
            <a:off x="6438818" y="1004386"/>
            <a:ext cx="5161629" cy="1390901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000" b="1">
                <a:solidFill>
                  <a:srgbClr val="F17F1A"/>
                </a:solidFill>
              </a:rPr>
              <a:t>Home</a:t>
            </a:r>
            <a:endParaRPr lang="pt-BR"/>
          </a:p>
          <a:p>
            <a:pPr marL="0" indent="0" algn="ctr">
              <a:buNone/>
            </a:pPr>
            <a:r>
              <a:rPr lang="pt-BR" sz="2000" b="1">
                <a:solidFill>
                  <a:srgbClr val="454545"/>
                </a:solidFill>
              </a:rPr>
              <a:t>Sobre | Compromisso | Jogos | Comunidade</a:t>
            </a:r>
          </a:p>
          <a:p>
            <a:pPr marL="0" indent="0" algn="ctr">
              <a:buNone/>
            </a:pPr>
            <a:r>
              <a:rPr lang="pt-BR" sz="2000" b="1">
                <a:solidFill>
                  <a:srgbClr val="454545"/>
                </a:solidFill>
              </a:rPr>
              <a:t> Login | Cadastro</a:t>
            </a:r>
            <a:endParaRPr lang="pt-BR"/>
          </a:p>
        </p:txBody>
      </p:sp>
      <p:sp>
        <p:nvSpPr>
          <p:cNvPr id="22" name="CaixaDeTexto 20">
            <a:extLst>
              <a:ext uri="{FF2B5EF4-FFF2-40B4-BE49-F238E27FC236}">
                <a16:creationId xmlns:a16="http://schemas.microsoft.com/office/drawing/2014/main" id="{52E6D40F-4871-8098-8819-48A354D26749}"/>
              </a:ext>
            </a:extLst>
          </p:cNvPr>
          <p:cNvSpPr txBox="1"/>
          <p:nvPr/>
        </p:nvSpPr>
        <p:spPr>
          <a:xfrm>
            <a:off x="7018422" y="3088105"/>
            <a:ext cx="4277226" cy="203132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  O site do estúdio foi desenvolvido para ser o ponto principal de contato com o público.</a:t>
            </a:r>
          </a:p>
          <a:p>
            <a:endParaRPr lang="pt-BR"/>
          </a:p>
          <a:p>
            <a:r>
              <a:rPr lang="pt-BR"/>
              <a:t> Sendo a Home a vitrine dos projetos, além de contar com uma seção própria (topo) para divulgação de novos projetos.</a:t>
            </a:r>
          </a:p>
        </p:txBody>
      </p:sp>
    </p:spTree>
    <p:extLst>
      <p:ext uri="{BB962C8B-B14F-4D97-AF65-F5344CB8AC3E}">
        <p14:creationId xmlns:p14="http://schemas.microsoft.com/office/powerpoint/2010/main" val="19632320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ítulo 2">
            <a:extLst>
              <a:ext uri="{FF2B5EF4-FFF2-40B4-BE49-F238E27FC236}">
                <a16:creationId xmlns:a16="http://schemas.microsoft.com/office/drawing/2014/main" id="{E777CD89-B4C9-DAFE-1EEF-E12CDA46CADC}"/>
              </a:ext>
            </a:extLst>
          </p:cNvPr>
          <p:cNvSpPr txBox="1">
            <a:spLocks/>
          </p:cNvSpPr>
          <p:nvPr/>
        </p:nvSpPr>
        <p:spPr>
          <a:xfrm>
            <a:off x="783976" y="1224965"/>
            <a:ext cx="5161629" cy="1330744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000" b="1">
                <a:solidFill>
                  <a:srgbClr val="454545"/>
                </a:solidFill>
                <a:latin typeface="TW Cen MT"/>
              </a:rPr>
              <a:t>Home</a:t>
            </a:r>
            <a:endParaRPr lang="pt-BR" sz="2000" b="1">
              <a:solidFill>
                <a:srgbClr val="F17F1A"/>
              </a:solidFill>
            </a:endParaRPr>
          </a:p>
          <a:p>
            <a:pPr marL="0" indent="0" algn="ctr">
              <a:buNone/>
            </a:pPr>
            <a:r>
              <a:rPr lang="pt-BR" sz="2000" b="1">
                <a:solidFill>
                  <a:srgbClr val="F17F1A"/>
                </a:solidFill>
                <a:latin typeface="TW Cen MT"/>
              </a:rPr>
              <a:t>Sobre</a:t>
            </a:r>
            <a:r>
              <a:rPr lang="pt-BR" sz="2000" b="1">
                <a:solidFill>
                  <a:srgbClr val="454545"/>
                </a:solidFill>
              </a:rPr>
              <a:t> | Compromisso | Jogos | Comunidade</a:t>
            </a:r>
          </a:p>
          <a:p>
            <a:pPr marL="0" indent="0" algn="ctr">
              <a:buNone/>
            </a:pPr>
            <a:r>
              <a:rPr lang="pt-BR" sz="2000" b="1">
                <a:solidFill>
                  <a:srgbClr val="454545"/>
                </a:solidFill>
              </a:rPr>
              <a:t> Login | Cadastro</a:t>
            </a:r>
            <a:endParaRPr lang="pt-BR"/>
          </a:p>
        </p:txBody>
      </p:sp>
      <p:sp>
        <p:nvSpPr>
          <p:cNvPr id="22" name="CaixaDeTexto 20">
            <a:extLst>
              <a:ext uri="{FF2B5EF4-FFF2-40B4-BE49-F238E27FC236}">
                <a16:creationId xmlns:a16="http://schemas.microsoft.com/office/drawing/2014/main" id="{52E6D40F-4871-8098-8819-48A354D26749}"/>
              </a:ext>
            </a:extLst>
          </p:cNvPr>
          <p:cNvSpPr txBox="1"/>
          <p:nvPr/>
        </p:nvSpPr>
        <p:spPr>
          <a:xfrm>
            <a:off x="1363580" y="3308684"/>
            <a:ext cx="4277226" cy="175432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  A página Sobre traz informações sobre o estúdio e a instituição.</a:t>
            </a:r>
          </a:p>
          <a:p>
            <a:endParaRPr lang="pt-BR"/>
          </a:p>
          <a:p>
            <a:r>
              <a:rPr lang="pt-BR"/>
              <a:t> Notícias mais recentes sobre jogos, eventos e ações, nos quais a </a:t>
            </a:r>
            <a:r>
              <a:rPr lang="pt-BR" err="1"/>
              <a:t>Proz</a:t>
            </a:r>
            <a:r>
              <a:rPr lang="pt-BR"/>
              <a:t> </a:t>
            </a:r>
            <a:r>
              <a:rPr lang="pt-BR" err="1"/>
              <a:t>Arts</a:t>
            </a:r>
            <a:r>
              <a:rPr lang="pt-BR"/>
              <a:t> está inserida ou participando.</a:t>
            </a:r>
          </a:p>
        </p:txBody>
      </p:sp>
      <p:pic>
        <p:nvPicPr>
          <p:cNvPr id="3" name="Imagem 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95148701-4F9E-12B8-7E05-8E4859D881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3" r="383" b="11257"/>
          <a:stretch/>
        </p:blipFill>
        <p:spPr>
          <a:xfrm>
            <a:off x="8399025" y="270711"/>
            <a:ext cx="2763306" cy="630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203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677</Words>
  <Application>Microsoft Office PowerPoint</Application>
  <PresentationFormat>Widescreen</PresentationFormat>
  <Paragraphs>97</Paragraphs>
  <Slides>17</Slides>
  <Notes>1</Notes>
  <HiddenSlides>7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5" baseType="lpstr">
      <vt:lpstr>Arial</vt:lpstr>
      <vt:lpstr>Calibri</vt:lpstr>
      <vt:lpstr>Times New Roman</vt:lpstr>
      <vt:lpstr>TW Cen MT</vt:lpstr>
      <vt:lpstr>TW Cen MT</vt:lpstr>
      <vt:lpstr>Tw Cen MT Condensed</vt:lpstr>
      <vt:lpstr>Wingdings 3</vt:lpstr>
      <vt:lpstr>Integral</vt:lpstr>
      <vt:lpstr>Proz Arts</vt:lpstr>
      <vt:lpstr>Desenvolvido por: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Proz Arts</dc:title>
  <dc:creator>Francisco Cosme</dc:creator>
  <cp:lastModifiedBy>JEFFERSON SOUZA SILVA</cp:lastModifiedBy>
  <cp:revision>6</cp:revision>
  <dcterms:created xsi:type="dcterms:W3CDTF">2024-05-06T23:27:57Z</dcterms:created>
  <dcterms:modified xsi:type="dcterms:W3CDTF">2024-05-08T21:57:02Z</dcterms:modified>
</cp:coreProperties>
</file>

<file path=docProps/thumbnail.jpeg>
</file>